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74" r:id="rId2"/>
    <p:sldId id="1094" r:id="rId3"/>
    <p:sldId id="1095" r:id="rId4"/>
    <p:sldId id="275" r:id="rId5"/>
    <p:sldId id="1096" r:id="rId6"/>
    <p:sldId id="1097" r:id="rId7"/>
    <p:sldId id="1098" r:id="rId8"/>
    <p:sldId id="1099" r:id="rId9"/>
    <p:sldId id="1100" r:id="rId10"/>
    <p:sldId id="775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7">
          <p15:clr>
            <a:srgbClr val="A4A3A4"/>
          </p15:clr>
        </p15:guide>
        <p15:guide id="2" orient="horz" pos="2499">
          <p15:clr>
            <a:srgbClr val="A4A3A4"/>
          </p15:clr>
        </p15:guide>
        <p15:guide id="3" orient="horz" pos="333">
          <p15:clr>
            <a:srgbClr val="A4A3A4"/>
          </p15:clr>
        </p15:guide>
        <p15:guide id="4" orient="horz" pos="3948">
          <p15:clr>
            <a:srgbClr val="A4A3A4"/>
          </p15:clr>
        </p15:guide>
        <p15:guide id="5" orient="horz" pos="899">
          <p15:clr>
            <a:srgbClr val="A4A3A4"/>
          </p15:clr>
        </p15:guide>
        <p15:guide id="6" orient="horz" pos="2347">
          <p15:clr>
            <a:srgbClr val="A4A3A4"/>
          </p15:clr>
        </p15:guide>
        <p15:guide id="7" pos="5614">
          <p15:clr>
            <a:srgbClr val="A4A3A4"/>
          </p15:clr>
        </p15:guide>
        <p15:guide id="8" pos="141">
          <p15:clr>
            <a:srgbClr val="A4A3A4"/>
          </p15:clr>
        </p15:guide>
        <p15:guide id="9" pos="2226">
          <p15:clr>
            <a:srgbClr val="A4A3A4"/>
          </p15:clr>
        </p15:guide>
        <p15:guide id="10" pos="2378">
          <p15:clr>
            <a:srgbClr val="A4A3A4"/>
          </p15:clr>
        </p15:guide>
        <p15:guide id="11" pos="4457">
          <p15:clr>
            <a:srgbClr val="A4A3A4"/>
          </p15:clr>
        </p15:guide>
        <p15:guide id="12" pos="4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E7D"/>
    <a:srgbClr val="E15136"/>
    <a:srgbClr val="B0B2B1"/>
    <a:srgbClr val="F8A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5" autoAdjust="0"/>
    <p:restoredTop sz="98568" autoAdjust="0"/>
  </p:normalViewPr>
  <p:slideViewPr>
    <p:cSldViewPr snapToGrid="0" snapToObjects="1">
      <p:cViewPr varScale="1">
        <p:scale>
          <a:sx n="113" d="100"/>
          <a:sy n="113" d="100"/>
        </p:scale>
        <p:origin x="1608" y="176"/>
      </p:cViewPr>
      <p:guideLst>
        <p:guide orient="horz" pos="4077"/>
        <p:guide orient="horz" pos="2499"/>
        <p:guide orient="horz" pos="333"/>
        <p:guide orient="horz" pos="3948"/>
        <p:guide orient="horz" pos="899"/>
        <p:guide orient="horz" pos="2347"/>
        <p:guide pos="5614"/>
        <p:guide pos="141"/>
        <p:guide pos="2226"/>
        <p:guide pos="2378"/>
        <p:guide pos="4457"/>
        <p:guide pos="47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63886704063184E-2"/>
          <c:y val="0.14295503783673533"/>
          <c:w val="0.88258917690173466"/>
          <c:h val="0.65365540919805354"/>
        </c:manualLayout>
      </c:layout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  Office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2E8-834F-B6CB-BCAACF8E2DFF}"/>
              </c:ext>
            </c:extLst>
          </c:dPt>
          <c:cat>
            <c:strRef>
              <c:f>Blatt1!$A$2:$A$171</c:f>
              <c:strCache>
                <c:ptCount val="170"/>
                <c:pt idx="0">
                  <c:v>2008</c:v>
                </c:pt>
                <c:pt idx="1">
                  <c:v>Februar 2008</c:v>
                </c:pt>
                <c:pt idx="2">
                  <c:v>März 2008</c:v>
                </c:pt>
                <c:pt idx="3">
                  <c:v>April 2010</c:v>
                </c:pt>
                <c:pt idx="4">
                  <c:v>Mai 2008</c:v>
                </c:pt>
                <c:pt idx="5">
                  <c:v>Juni 2008</c:v>
                </c:pt>
                <c:pt idx="6">
                  <c:v>Juli 2008</c:v>
                </c:pt>
                <c:pt idx="7">
                  <c:v>August 2008</c:v>
                </c:pt>
                <c:pt idx="8">
                  <c:v>September 2008</c:v>
                </c:pt>
                <c:pt idx="9">
                  <c:v>Oktober 2008</c:v>
                </c:pt>
                <c:pt idx="10">
                  <c:v>November 2008</c:v>
                </c:pt>
                <c:pt idx="11">
                  <c:v>Dezember 2008</c:v>
                </c:pt>
                <c:pt idx="12">
                  <c:v>2009</c:v>
                </c:pt>
                <c:pt idx="13">
                  <c:v>Februar 2009</c:v>
                </c:pt>
                <c:pt idx="14">
                  <c:v>März 2009</c:v>
                </c:pt>
                <c:pt idx="15">
                  <c:v>39539</c:v>
                </c:pt>
                <c:pt idx="16">
                  <c:v>Mai 2009</c:v>
                </c:pt>
                <c:pt idx="17">
                  <c:v>Juni 2009</c:v>
                </c:pt>
                <c:pt idx="18">
                  <c:v>Juli 2009</c:v>
                </c:pt>
                <c:pt idx="19">
                  <c:v>August 2009</c:v>
                </c:pt>
                <c:pt idx="20">
                  <c:v>September 2009</c:v>
                </c:pt>
                <c:pt idx="21">
                  <c:v>Oktober 2009</c:v>
                </c:pt>
                <c:pt idx="22">
                  <c:v>November 2009</c:v>
                </c:pt>
                <c:pt idx="23">
                  <c:v>Dezember 2009</c:v>
                </c:pt>
                <c:pt idx="24">
                  <c:v>2010</c:v>
                </c:pt>
                <c:pt idx="25">
                  <c:v>Februar 2010</c:v>
                </c:pt>
                <c:pt idx="26">
                  <c:v>März 2010</c:v>
                </c:pt>
                <c:pt idx="27">
                  <c:v>April 2010</c:v>
                </c:pt>
                <c:pt idx="28">
                  <c:v>Mai 2010</c:v>
                </c:pt>
                <c:pt idx="29">
                  <c:v>Juni 2010</c:v>
                </c:pt>
                <c:pt idx="30">
                  <c:v>Juli 2010</c:v>
                </c:pt>
                <c:pt idx="31">
                  <c:v>August 2010</c:v>
                </c:pt>
                <c:pt idx="32">
                  <c:v>September 2010</c:v>
                </c:pt>
                <c:pt idx="33">
                  <c:v>Oktober 2010</c:v>
                </c:pt>
                <c:pt idx="34">
                  <c:v>November 2010</c:v>
                </c:pt>
                <c:pt idx="35">
                  <c:v>Dezember 2010</c:v>
                </c:pt>
                <c:pt idx="36">
                  <c:v>2011</c:v>
                </c:pt>
                <c:pt idx="37">
                  <c:v>Februar 2011</c:v>
                </c:pt>
                <c:pt idx="38">
                  <c:v>März 2011</c:v>
                </c:pt>
                <c:pt idx="39">
                  <c:v>April 2011</c:v>
                </c:pt>
                <c:pt idx="40">
                  <c:v>Mai 2011</c:v>
                </c:pt>
                <c:pt idx="41">
                  <c:v>Juni 2011</c:v>
                </c:pt>
                <c:pt idx="42">
                  <c:v>Juli 2011</c:v>
                </c:pt>
                <c:pt idx="43">
                  <c:v>August 2011</c:v>
                </c:pt>
                <c:pt idx="44">
                  <c:v>September 2011</c:v>
                </c:pt>
                <c:pt idx="45">
                  <c:v>Oktober 2011</c:v>
                </c:pt>
                <c:pt idx="46">
                  <c:v>November 2011</c:v>
                </c:pt>
                <c:pt idx="47">
                  <c:v>Dezember 2011</c:v>
                </c:pt>
                <c:pt idx="48">
                  <c:v>2012</c:v>
                </c:pt>
                <c:pt idx="49">
                  <c:v>Februar 2012</c:v>
                </c:pt>
                <c:pt idx="50">
                  <c:v>März 2012</c:v>
                </c:pt>
                <c:pt idx="51">
                  <c:v>April 2012</c:v>
                </c:pt>
                <c:pt idx="52">
                  <c:v>Mai 2012</c:v>
                </c:pt>
                <c:pt idx="53">
                  <c:v>Juni 2012</c:v>
                </c:pt>
                <c:pt idx="54">
                  <c:v>Juli 2012</c:v>
                </c:pt>
                <c:pt idx="55">
                  <c:v>August 2012</c:v>
                </c:pt>
                <c:pt idx="56">
                  <c:v>September 2012</c:v>
                </c:pt>
                <c:pt idx="57">
                  <c:v>Oktober 2012</c:v>
                </c:pt>
                <c:pt idx="58">
                  <c:v>November 2012</c:v>
                </c:pt>
                <c:pt idx="59">
                  <c:v>Dezember 2012</c:v>
                </c:pt>
                <c:pt idx="60">
                  <c:v>2013</c:v>
                </c:pt>
                <c:pt idx="61">
                  <c:v>Februar 2013</c:v>
                </c:pt>
                <c:pt idx="62">
                  <c:v>März 2013</c:v>
                </c:pt>
                <c:pt idx="63">
                  <c:v>April 2013</c:v>
                </c:pt>
                <c:pt idx="64">
                  <c:v>Mai 2013</c:v>
                </c:pt>
                <c:pt idx="65">
                  <c:v>Juni 2013</c:v>
                </c:pt>
                <c:pt idx="66">
                  <c:v>Juli 2013</c:v>
                </c:pt>
                <c:pt idx="67">
                  <c:v>August 2013</c:v>
                </c:pt>
                <c:pt idx="68">
                  <c:v>September 2013</c:v>
                </c:pt>
                <c:pt idx="69">
                  <c:v>Oktober 2013</c:v>
                </c:pt>
                <c:pt idx="70">
                  <c:v>November 2013</c:v>
                </c:pt>
                <c:pt idx="71">
                  <c:v>Dezember 2013</c:v>
                </c:pt>
                <c:pt idx="72">
                  <c:v>2014</c:v>
                </c:pt>
                <c:pt idx="73">
                  <c:v>Februar 2014</c:v>
                </c:pt>
                <c:pt idx="74">
                  <c:v>März 2014</c:v>
                </c:pt>
                <c:pt idx="75">
                  <c:v>April 2014</c:v>
                </c:pt>
                <c:pt idx="76">
                  <c:v>Mai 2014</c:v>
                </c:pt>
                <c:pt idx="77">
                  <c:v>Juni 2014</c:v>
                </c:pt>
                <c:pt idx="78">
                  <c:v>Juli 2014</c:v>
                </c:pt>
                <c:pt idx="79">
                  <c:v>August 2014</c:v>
                </c:pt>
                <c:pt idx="80">
                  <c:v>September 2014</c:v>
                </c:pt>
                <c:pt idx="81">
                  <c:v>Oktober 2014</c:v>
                </c:pt>
                <c:pt idx="82">
                  <c:v>November 2014</c:v>
                </c:pt>
                <c:pt idx="83">
                  <c:v>Dezember 2014</c:v>
                </c:pt>
                <c:pt idx="84">
                  <c:v>2015</c:v>
                </c:pt>
                <c:pt idx="85">
                  <c:v>Februar 2015</c:v>
                </c:pt>
                <c:pt idx="86">
                  <c:v>März 2015</c:v>
                </c:pt>
                <c:pt idx="87">
                  <c:v>April 2015</c:v>
                </c:pt>
                <c:pt idx="88">
                  <c:v>Mai 2015</c:v>
                </c:pt>
                <c:pt idx="89">
                  <c:v>Juni 2015</c:v>
                </c:pt>
                <c:pt idx="90">
                  <c:v>Juli 2015</c:v>
                </c:pt>
                <c:pt idx="91">
                  <c:v>August 2015</c:v>
                </c:pt>
                <c:pt idx="92">
                  <c:v>September 2015</c:v>
                </c:pt>
                <c:pt idx="93">
                  <c:v>Oktober 2015</c:v>
                </c:pt>
                <c:pt idx="94">
                  <c:v>November 2015</c:v>
                </c:pt>
                <c:pt idx="95">
                  <c:v>Dezember 2015</c:v>
                </c:pt>
                <c:pt idx="96">
                  <c:v>2016</c:v>
                </c:pt>
                <c:pt idx="97">
                  <c:v>Februar 2016</c:v>
                </c:pt>
                <c:pt idx="98">
                  <c:v>März 2016</c:v>
                </c:pt>
                <c:pt idx="99">
                  <c:v>April 2016</c:v>
                </c:pt>
                <c:pt idx="100">
                  <c:v>Mai 2016</c:v>
                </c:pt>
                <c:pt idx="101">
                  <c:v>Juni 2016</c:v>
                </c:pt>
                <c:pt idx="102">
                  <c:v>Juli 2016</c:v>
                </c:pt>
                <c:pt idx="103">
                  <c:v>August 2016</c:v>
                </c:pt>
                <c:pt idx="104">
                  <c:v>September 2016</c:v>
                </c:pt>
                <c:pt idx="105">
                  <c:v>Oktober 2016</c:v>
                </c:pt>
                <c:pt idx="106">
                  <c:v>November 2016</c:v>
                </c:pt>
                <c:pt idx="107">
                  <c:v>Dezember 2016</c:v>
                </c:pt>
                <c:pt idx="108">
                  <c:v>2017</c:v>
                </c:pt>
                <c:pt idx="109">
                  <c:v>Februar 2017</c:v>
                </c:pt>
                <c:pt idx="110">
                  <c:v>März 2017</c:v>
                </c:pt>
                <c:pt idx="111">
                  <c:v>April 2017</c:v>
                </c:pt>
                <c:pt idx="112">
                  <c:v>Mai 2017</c:v>
                </c:pt>
                <c:pt idx="113">
                  <c:v>Juni 2017</c:v>
                </c:pt>
                <c:pt idx="114">
                  <c:v>Juli 2017</c:v>
                </c:pt>
                <c:pt idx="115">
                  <c:v>August 2017</c:v>
                </c:pt>
                <c:pt idx="116">
                  <c:v>September 2017</c:v>
                </c:pt>
                <c:pt idx="117">
                  <c:v>Oktober 2017</c:v>
                </c:pt>
                <c:pt idx="118">
                  <c:v>November 2017</c:v>
                </c:pt>
                <c:pt idx="119">
                  <c:v>Dezember 2017</c:v>
                </c:pt>
                <c:pt idx="120">
                  <c:v>2018</c:v>
                </c:pt>
                <c:pt idx="121">
                  <c:v>Februar 2018</c:v>
                </c:pt>
                <c:pt idx="122">
                  <c:v>März 2018</c:v>
                </c:pt>
                <c:pt idx="123">
                  <c:v>April 2018</c:v>
                </c:pt>
                <c:pt idx="124">
                  <c:v>Mai 2018</c:v>
                </c:pt>
                <c:pt idx="125">
                  <c:v>Juni 2018</c:v>
                </c:pt>
                <c:pt idx="126">
                  <c:v>Juli 2018</c:v>
                </c:pt>
                <c:pt idx="127">
                  <c:v>August 2018</c:v>
                </c:pt>
                <c:pt idx="128">
                  <c:v>September 2018</c:v>
                </c:pt>
                <c:pt idx="129">
                  <c:v>Oktober 2018</c:v>
                </c:pt>
                <c:pt idx="130">
                  <c:v>November 2018</c:v>
                </c:pt>
                <c:pt idx="131">
                  <c:v>Dezember 2018</c:v>
                </c:pt>
                <c:pt idx="132">
                  <c:v>2019</c:v>
                </c:pt>
                <c:pt idx="133">
                  <c:v>Februar 2019</c:v>
                </c:pt>
                <c:pt idx="134">
                  <c:v>März 2019</c:v>
                </c:pt>
                <c:pt idx="135">
                  <c:v>April 2019</c:v>
                </c:pt>
                <c:pt idx="136">
                  <c:v>Mai 2019</c:v>
                </c:pt>
                <c:pt idx="137">
                  <c:v>Juni 2019</c:v>
                </c:pt>
                <c:pt idx="138">
                  <c:v>Juli 2019</c:v>
                </c:pt>
                <c:pt idx="139">
                  <c:v>August 2019</c:v>
                </c:pt>
                <c:pt idx="140">
                  <c:v>September 2019</c:v>
                </c:pt>
                <c:pt idx="141">
                  <c:v>Oktober 2019</c:v>
                </c:pt>
                <c:pt idx="142">
                  <c:v>November 2019</c:v>
                </c:pt>
                <c:pt idx="143">
                  <c:v>Dezember 2019</c:v>
                </c:pt>
                <c:pt idx="144">
                  <c:v>2020</c:v>
                </c:pt>
                <c:pt idx="145">
                  <c:v>Februar 2020</c:v>
                </c:pt>
                <c:pt idx="146">
                  <c:v>März 2020</c:v>
                </c:pt>
                <c:pt idx="147">
                  <c:v>April 2020</c:v>
                </c:pt>
                <c:pt idx="148">
                  <c:v>Mai 2020</c:v>
                </c:pt>
                <c:pt idx="149">
                  <c:v>Juni 2020</c:v>
                </c:pt>
                <c:pt idx="150">
                  <c:v>Juli 2020</c:v>
                </c:pt>
                <c:pt idx="151">
                  <c:v>August 2020</c:v>
                </c:pt>
                <c:pt idx="152">
                  <c:v>September 2020</c:v>
                </c:pt>
                <c:pt idx="153">
                  <c:v>Oktober 2020</c:v>
                </c:pt>
                <c:pt idx="154">
                  <c:v>November 2020</c:v>
                </c:pt>
                <c:pt idx="155">
                  <c:v>Dezember 2020</c:v>
                </c:pt>
                <c:pt idx="156">
                  <c:v>2021</c:v>
                </c:pt>
                <c:pt idx="157">
                  <c:v>Februar 2021</c:v>
                </c:pt>
                <c:pt idx="158">
                  <c:v>März 2021</c:v>
                </c:pt>
                <c:pt idx="159">
                  <c:v>April 2021</c:v>
                </c:pt>
                <c:pt idx="160">
                  <c:v>Mai 2021</c:v>
                </c:pt>
                <c:pt idx="161">
                  <c:v>Juni 2021</c:v>
                </c:pt>
                <c:pt idx="162">
                  <c:v>July 2021</c:v>
                </c:pt>
                <c:pt idx="163">
                  <c:v>August 2021</c:v>
                </c:pt>
                <c:pt idx="164">
                  <c:v>September 2021</c:v>
                </c:pt>
                <c:pt idx="165">
                  <c:v>Oktober 2021</c:v>
                </c:pt>
                <c:pt idx="166">
                  <c:v>November 2021</c:v>
                </c:pt>
                <c:pt idx="167">
                  <c:v>Dezember 2021</c:v>
                </c:pt>
                <c:pt idx="168">
                  <c:v>2022</c:v>
                </c:pt>
                <c:pt idx="169">
                  <c:v>Februar 2022</c:v>
                </c:pt>
              </c:strCache>
            </c:strRef>
          </c:cat>
          <c:val>
            <c:numRef>
              <c:f>Blatt1!$B$2:$B$171</c:f>
              <c:numCache>
                <c:formatCode>0.0</c:formatCode>
                <c:ptCount val="170"/>
                <c:pt idx="0">
                  <c:v>110.8</c:v>
                </c:pt>
                <c:pt idx="1">
                  <c:v>112.2</c:v>
                </c:pt>
                <c:pt idx="2">
                  <c:v>95.3</c:v>
                </c:pt>
                <c:pt idx="3">
                  <c:v>91.9</c:v>
                </c:pt>
                <c:pt idx="4">
                  <c:v>96.2</c:v>
                </c:pt>
                <c:pt idx="5">
                  <c:v>96</c:v>
                </c:pt>
                <c:pt idx="6">
                  <c:v>84.8</c:v>
                </c:pt>
                <c:pt idx="7">
                  <c:v>71.7</c:v>
                </c:pt>
                <c:pt idx="8">
                  <c:v>60.6</c:v>
                </c:pt>
                <c:pt idx="9">
                  <c:v>44.3</c:v>
                </c:pt>
                <c:pt idx="10">
                  <c:v>34.1</c:v>
                </c:pt>
                <c:pt idx="11">
                  <c:v>26.1</c:v>
                </c:pt>
                <c:pt idx="12">
                  <c:v>24.8</c:v>
                </c:pt>
                <c:pt idx="13">
                  <c:v>27.8</c:v>
                </c:pt>
                <c:pt idx="14">
                  <c:v>32</c:v>
                </c:pt>
                <c:pt idx="15">
                  <c:v>30.22</c:v>
                </c:pt>
                <c:pt idx="16">
                  <c:v>33.28</c:v>
                </c:pt>
                <c:pt idx="17">
                  <c:v>38.369999999999997</c:v>
                </c:pt>
                <c:pt idx="18">
                  <c:v>43.16</c:v>
                </c:pt>
                <c:pt idx="19">
                  <c:v>44.11</c:v>
                </c:pt>
                <c:pt idx="20">
                  <c:v>56.78</c:v>
                </c:pt>
                <c:pt idx="21">
                  <c:v>58.47</c:v>
                </c:pt>
                <c:pt idx="22">
                  <c:v>61.35</c:v>
                </c:pt>
                <c:pt idx="23">
                  <c:v>66.849999999999994</c:v>
                </c:pt>
                <c:pt idx="24">
                  <c:v>61.14</c:v>
                </c:pt>
                <c:pt idx="25">
                  <c:v>63.2</c:v>
                </c:pt>
                <c:pt idx="26">
                  <c:v>69.19</c:v>
                </c:pt>
                <c:pt idx="27">
                  <c:v>79.34</c:v>
                </c:pt>
                <c:pt idx="28">
                  <c:v>81.489999999999995</c:v>
                </c:pt>
                <c:pt idx="29">
                  <c:v>83.53</c:v>
                </c:pt>
                <c:pt idx="30">
                  <c:v>95.268939798154975</c:v>
                </c:pt>
                <c:pt idx="31">
                  <c:v>106.09994971879655</c:v>
                </c:pt>
                <c:pt idx="32">
                  <c:v>110.93</c:v>
                </c:pt>
                <c:pt idx="33">
                  <c:v>125.1</c:v>
                </c:pt>
                <c:pt idx="34">
                  <c:v>123.6</c:v>
                </c:pt>
                <c:pt idx="35">
                  <c:v>124.24</c:v>
                </c:pt>
                <c:pt idx="36">
                  <c:v>134.78</c:v>
                </c:pt>
                <c:pt idx="37">
                  <c:v>137.12</c:v>
                </c:pt>
                <c:pt idx="38">
                  <c:v>131.11000000000001</c:v>
                </c:pt>
                <c:pt idx="39">
                  <c:v>135.94999999999999</c:v>
                </c:pt>
                <c:pt idx="40">
                  <c:v>140.44</c:v>
                </c:pt>
                <c:pt idx="41">
                  <c:v>135.82</c:v>
                </c:pt>
                <c:pt idx="42">
                  <c:v>136.13999999999999</c:v>
                </c:pt>
                <c:pt idx="43">
                  <c:v>124.49</c:v>
                </c:pt>
                <c:pt idx="44">
                  <c:v>112.1</c:v>
                </c:pt>
                <c:pt idx="45">
                  <c:v>106.21</c:v>
                </c:pt>
                <c:pt idx="46">
                  <c:v>108.13</c:v>
                </c:pt>
                <c:pt idx="47">
                  <c:v>102.11</c:v>
                </c:pt>
                <c:pt idx="48">
                  <c:v>132.71</c:v>
                </c:pt>
                <c:pt idx="49">
                  <c:v>119.41</c:v>
                </c:pt>
                <c:pt idx="50">
                  <c:v>118.5</c:v>
                </c:pt>
                <c:pt idx="51">
                  <c:v>113.46</c:v>
                </c:pt>
                <c:pt idx="52">
                  <c:v>103.7</c:v>
                </c:pt>
                <c:pt idx="53">
                  <c:v>101.17</c:v>
                </c:pt>
                <c:pt idx="54">
                  <c:v>101.3</c:v>
                </c:pt>
                <c:pt idx="55">
                  <c:v>98.74</c:v>
                </c:pt>
                <c:pt idx="56">
                  <c:v>95.33</c:v>
                </c:pt>
                <c:pt idx="57">
                  <c:v>93.22</c:v>
                </c:pt>
                <c:pt idx="58">
                  <c:v>92.77</c:v>
                </c:pt>
                <c:pt idx="59">
                  <c:v>98.84</c:v>
                </c:pt>
                <c:pt idx="60">
                  <c:v>106</c:v>
                </c:pt>
                <c:pt idx="61">
                  <c:v>105.93877373554466</c:v>
                </c:pt>
                <c:pt idx="62">
                  <c:v>111.5</c:v>
                </c:pt>
                <c:pt idx="63">
                  <c:v>108.70241367952383</c:v>
                </c:pt>
                <c:pt idx="64">
                  <c:v>109.22</c:v>
                </c:pt>
                <c:pt idx="65">
                  <c:v>106.36</c:v>
                </c:pt>
                <c:pt idx="66">
                  <c:v>108.78</c:v>
                </c:pt>
                <c:pt idx="67">
                  <c:v>113.15</c:v>
                </c:pt>
                <c:pt idx="68">
                  <c:v>119.52</c:v>
                </c:pt>
                <c:pt idx="69">
                  <c:v>115.61</c:v>
                </c:pt>
                <c:pt idx="70">
                  <c:v>118.25</c:v>
                </c:pt>
                <c:pt idx="71">
                  <c:v>122.14089580584971</c:v>
                </c:pt>
                <c:pt idx="72">
                  <c:v>126.21</c:v>
                </c:pt>
                <c:pt idx="73">
                  <c:v>124.59</c:v>
                </c:pt>
                <c:pt idx="74">
                  <c:v>129.57</c:v>
                </c:pt>
                <c:pt idx="75">
                  <c:v>127.11</c:v>
                </c:pt>
                <c:pt idx="76">
                  <c:v>130.21</c:v>
                </c:pt>
                <c:pt idx="77">
                  <c:v>127.01</c:v>
                </c:pt>
                <c:pt idx="78">
                  <c:v>129.35</c:v>
                </c:pt>
                <c:pt idx="79">
                  <c:v>111.1</c:v>
                </c:pt>
                <c:pt idx="80">
                  <c:v>110.19</c:v>
                </c:pt>
                <c:pt idx="81">
                  <c:v>106.7</c:v>
                </c:pt>
                <c:pt idx="82">
                  <c:v>109.21</c:v>
                </c:pt>
                <c:pt idx="83">
                  <c:v>115.97</c:v>
                </c:pt>
                <c:pt idx="84">
                  <c:v>126.4</c:v>
                </c:pt>
                <c:pt idx="85">
                  <c:v>133.98669870657176</c:v>
                </c:pt>
                <c:pt idx="86">
                  <c:v>135.59</c:v>
                </c:pt>
                <c:pt idx="87">
                  <c:v>134</c:v>
                </c:pt>
                <c:pt idx="88">
                  <c:v>131.41</c:v>
                </c:pt>
                <c:pt idx="89">
                  <c:v>126.21</c:v>
                </c:pt>
                <c:pt idx="90">
                  <c:v>128.35</c:v>
                </c:pt>
                <c:pt idx="91">
                  <c:v>135.74</c:v>
                </c:pt>
                <c:pt idx="92">
                  <c:v>132.47</c:v>
                </c:pt>
                <c:pt idx="93">
                  <c:v>135.79</c:v>
                </c:pt>
                <c:pt idx="94">
                  <c:v>137.80000000000001</c:v>
                </c:pt>
                <c:pt idx="95">
                  <c:v>138.10208593459384</c:v>
                </c:pt>
                <c:pt idx="96">
                  <c:v>138.77131251109699</c:v>
                </c:pt>
                <c:pt idx="97">
                  <c:v>136.56691315268125</c:v>
                </c:pt>
                <c:pt idx="98">
                  <c:v>137.60887639001555</c:v>
                </c:pt>
                <c:pt idx="99">
                  <c:v>129.96769877605698</c:v>
                </c:pt>
                <c:pt idx="100">
                  <c:v>136.0798151838311</c:v>
                </c:pt>
                <c:pt idx="101">
                  <c:v>137.71492579688402</c:v>
                </c:pt>
                <c:pt idx="102">
                  <c:v>139.34320300704604</c:v>
                </c:pt>
                <c:pt idx="103">
                  <c:v>137.64196525510567</c:v>
                </c:pt>
                <c:pt idx="104">
                  <c:v>133.5739791747929</c:v>
                </c:pt>
                <c:pt idx="105">
                  <c:v>146.29928745492219</c:v>
                </c:pt>
                <c:pt idx="106">
                  <c:v>144.82507776203687</c:v>
                </c:pt>
                <c:pt idx="107">
                  <c:v>141.97038299138097</c:v>
                </c:pt>
                <c:pt idx="108">
                  <c:v>143.88449249799618</c:v>
                </c:pt>
                <c:pt idx="109" formatCode="#,##0.0">
                  <c:v>143.27046773228415</c:v>
                </c:pt>
                <c:pt idx="110" formatCode="#,##0.0">
                  <c:v>141.98773402344318</c:v>
                </c:pt>
                <c:pt idx="111" formatCode="#,##0.0">
                  <c:v>141.38852622466425</c:v>
                </c:pt>
                <c:pt idx="112" formatCode="#,##0.0">
                  <c:v>144.81708469694485</c:v>
                </c:pt>
                <c:pt idx="113" formatCode="#,##0.0">
                  <c:v>145.40987063365691</c:v>
                </c:pt>
                <c:pt idx="114" formatCode="#,##0.0">
                  <c:v>144.47195392638434</c:v>
                </c:pt>
                <c:pt idx="115" formatCode="#,##0.0">
                  <c:v>143.83217190488085</c:v>
                </c:pt>
                <c:pt idx="116" formatCode="#,##0.0">
                  <c:v>144.16810244723098</c:v>
                </c:pt>
                <c:pt idx="117" formatCode="#,##0.0">
                  <c:v>151.9614679073253</c:v>
                </c:pt>
                <c:pt idx="118" formatCode="#,##0.0">
                  <c:v>152.65930945672847</c:v>
                </c:pt>
                <c:pt idx="119" formatCode="#,##0.0">
                  <c:v>149.63840233416545</c:v>
                </c:pt>
                <c:pt idx="120" formatCode="#,##0.0">
                  <c:v>155.10940913659272</c:v>
                </c:pt>
                <c:pt idx="121" formatCode="#,##0.0">
                  <c:v>152.725714692613</c:v>
                </c:pt>
                <c:pt idx="122" formatCode="#,##0.0">
                  <c:v>151.80452429280803</c:v>
                </c:pt>
                <c:pt idx="123" formatCode="#,##0.0">
                  <c:v>151.90096334331503</c:v>
                </c:pt>
                <c:pt idx="124" formatCode="#,##0.0">
                  <c:v>146.87243407323069</c:v>
                </c:pt>
                <c:pt idx="125" formatCode="#,##0.0">
                  <c:v>145.17575153716712</c:v>
                </c:pt>
                <c:pt idx="126" formatCode="#,##0.0">
                  <c:v>143.31517463032463</c:v>
                </c:pt>
                <c:pt idx="127" formatCode="#,##0.0">
                  <c:v>138.16268959202677</c:v>
                </c:pt>
                <c:pt idx="128" formatCode="#,##0.0">
                  <c:v>141.40568855192697</c:v>
                </c:pt>
                <c:pt idx="129" formatCode="#,##0.0">
                  <c:v>145.69578295109238</c:v>
                </c:pt>
                <c:pt idx="130" formatCode="#,##0.0">
                  <c:v>142.72011389940411</c:v>
                </c:pt>
                <c:pt idx="131" formatCode="#,##0.0">
                  <c:v>134.50950083917076</c:v>
                </c:pt>
                <c:pt idx="132" formatCode="#,##0.0">
                  <c:v>142.9143547077108</c:v>
                </c:pt>
                <c:pt idx="133" formatCode="#,##0.0">
                  <c:v>147.37031395134863</c:v>
                </c:pt>
                <c:pt idx="134" formatCode="#,##0.0">
                  <c:v>148.21995890662214</c:v>
                </c:pt>
                <c:pt idx="135" formatCode="#,##0.0">
                  <c:v>142.33542401910012</c:v>
                </c:pt>
                <c:pt idx="136" formatCode="#,##0.0">
                  <c:v>138.5174412973571</c:v>
                </c:pt>
                <c:pt idx="137" formatCode="#,##0.0">
                  <c:v>133.98463653756221</c:v>
                </c:pt>
                <c:pt idx="138" formatCode="#,##0.0">
                  <c:v>133.04170441201961</c:v>
                </c:pt>
                <c:pt idx="139" formatCode="#,##0.0">
                  <c:v>137.93848201751729</c:v>
                </c:pt>
                <c:pt idx="140" formatCode="#,##0.0">
                  <c:v>138.56008422060199</c:v>
                </c:pt>
                <c:pt idx="141" formatCode="#,##0.0">
                  <c:v>139.27151294736314</c:v>
                </c:pt>
                <c:pt idx="142" formatCode="General">
                  <c:v>130.4</c:v>
                </c:pt>
                <c:pt idx="143" formatCode="General">
                  <c:v>137.5</c:v>
                </c:pt>
                <c:pt idx="144" formatCode="General">
                  <c:v>139.5</c:v>
                </c:pt>
                <c:pt idx="145" formatCode="General">
                  <c:v>140.30000000000001</c:v>
                </c:pt>
                <c:pt idx="146" formatCode="General">
                  <c:v>140.30000000000001</c:v>
                </c:pt>
                <c:pt idx="147" formatCode="General">
                  <c:v>82.3</c:v>
                </c:pt>
                <c:pt idx="148" formatCode="General">
                  <c:v>78.099999999999994</c:v>
                </c:pt>
                <c:pt idx="149" formatCode="General">
                  <c:v>75.3</c:v>
                </c:pt>
                <c:pt idx="150" formatCode="General">
                  <c:v>69.7</c:v>
                </c:pt>
                <c:pt idx="151" formatCode="General">
                  <c:v>70.099999999999994</c:v>
                </c:pt>
                <c:pt idx="152" formatCode="General">
                  <c:v>68</c:v>
                </c:pt>
                <c:pt idx="153" formatCode="General">
                  <c:v>63.7</c:v>
                </c:pt>
                <c:pt idx="154" formatCode="General">
                  <c:v>64.2</c:v>
                </c:pt>
                <c:pt idx="155" formatCode="General">
                  <c:v>69.2</c:v>
                </c:pt>
                <c:pt idx="156">
                  <c:v>68.604196170745993</c:v>
                </c:pt>
                <c:pt idx="157">
                  <c:v>66.819999999999993</c:v>
                </c:pt>
                <c:pt idx="158">
                  <c:v>76.092589499320695</c:v>
                </c:pt>
                <c:pt idx="159">
                  <c:v>73.33</c:v>
                </c:pt>
                <c:pt idx="160">
                  <c:v>75.87</c:v>
                </c:pt>
                <c:pt idx="161" formatCode="#,##0.0">
                  <c:v>89.65</c:v>
                </c:pt>
                <c:pt idx="162" formatCode="General">
                  <c:v>89.5</c:v>
                </c:pt>
                <c:pt idx="163">
                  <c:v>90.04</c:v>
                </c:pt>
                <c:pt idx="164">
                  <c:v>102.07</c:v>
                </c:pt>
                <c:pt idx="165">
                  <c:v>102.2</c:v>
                </c:pt>
                <c:pt idx="166">
                  <c:v>108.34</c:v>
                </c:pt>
                <c:pt idx="167">
                  <c:v>106.85</c:v>
                </c:pt>
                <c:pt idx="168">
                  <c:v>108.99</c:v>
                </c:pt>
                <c:pt idx="169">
                  <c:v>108.4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E8-834F-B6CB-BCAACF8E2DFF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  Retail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Blatt1!$A$2:$A$171</c:f>
              <c:strCache>
                <c:ptCount val="170"/>
                <c:pt idx="0">
                  <c:v>2008</c:v>
                </c:pt>
                <c:pt idx="1">
                  <c:v>Februar 2008</c:v>
                </c:pt>
                <c:pt idx="2">
                  <c:v>März 2008</c:v>
                </c:pt>
                <c:pt idx="3">
                  <c:v>April 2010</c:v>
                </c:pt>
                <c:pt idx="4">
                  <c:v>Mai 2008</c:v>
                </c:pt>
                <c:pt idx="5">
                  <c:v>Juni 2008</c:v>
                </c:pt>
                <c:pt idx="6">
                  <c:v>Juli 2008</c:v>
                </c:pt>
                <c:pt idx="7">
                  <c:v>August 2008</c:v>
                </c:pt>
                <c:pt idx="8">
                  <c:v>September 2008</c:v>
                </c:pt>
                <c:pt idx="9">
                  <c:v>Oktober 2008</c:v>
                </c:pt>
                <c:pt idx="10">
                  <c:v>November 2008</c:v>
                </c:pt>
                <c:pt idx="11">
                  <c:v>Dezember 2008</c:v>
                </c:pt>
                <c:pt idx="12">
                  <c:v>2009</c:v>
                </c:pt>
                <c:pt idx="13">
                  <c:v>Februar 2009</c:v>
                </c:pt>
                <c:pt idx="14">
                  <c:v>März 2009</c:v>
                </c:pt>
                <c:pt idx="15">
                  <c:v>39539</c:v>
                </c:pt>
                <c:pt idx="16">
                  <c:v>Mai 2009</c:v>
                </c:pt>
                <c:pt idx="17">
                  <c:v>Juni 2009</c:v>
                </c:pt>
                <c:pt idx="18">
                  <c:v>Juli 2009</c:v>
                </c:pt>
                <c:pt idx="19">
                  <c:v>August 2009</c:v>
                </c:pt>
                <c:pt idx="20">
                  <c:v>September 2009</c:v>
                </c:pt>
                <c:pt idx="21">
                  <c:v>Oktober 2009</c:v>
                </c:pt>
                <c:pt idx="22">
                  <c:v>November 2009</c:v>
                </c:pt>
                <c:pt idx="23">
                  <c:v>Dezember 2009</c:v>
                </c:pt>
                <c:pt idx="24">
                  <c:v>2010</c:v>
                </c:pt>
                <c:pt idx="25">
                  <c:v>Februar 2010</c:v>
                </c:pt>
                <c:pt idx="26">
                  <c:v>März 2010</c:v>
                </c:pt>
                <c:pt idx="27">
                  <c:v>April 2010</c:v>
                </c:pt>
                <c:pt idx="28">
                  <c:v>Mai 2010</c:v>
                </c:pt>
                <c:pt idx="29">
                  <c:v>Juni 2010</c:v>
                </c:pt>
                <c:pt idx="30">
                  <c:v>Juli 2010</c:v>
                </c:pt>
                <c:pt idx="31">
                  <c:v>August 2010</c:v>
                </c:pt>
                <c:pt idx="32">
                  <c:v>September 2010</c:v>
                </c:pt>
                <c:pt idx="33">
                  <c:v>Oktober 2010</c:v>
                </c:pt>
                <c:pt idx="34">
                  <c:v>November 2010</c:v>
                </c:pt>
                <c:pt idx="35">
                  <c:v>Dezember 2010</c:v>
                </c:pt>
                <c:pt idx="36">
                  <c:v>2011</c:v>
                </c:pt>
                <c:pt idx="37">
                  <c:v>Februar 2011</c:v>
                </c:pt>
                <c:pt idx="38">
                  <c:v>März 2011</c:v>
                </c:pt>
                <c:pt idx="39">
                  <c:v>April 2011</c:v>
                </c:pt>
                <c:pt idx="40">
                  <c:v>Mai 2011</c:v>
                </c:pt>
                <c:pt idx="41">
                  <c:v>Juni 2011</c:v>
                </c:pt>
                <c:pt idx="42">
                  <c:v>Juli 2011</c:v>
                </c:pt>
                <c:pt idx="43">
                  <c:v>August 2011</c:v>
                </c:pt>
                <c:pt idx="44">
                  <c:v>September 2011</c:v>
                </c:pt>
                <c:pt idx="45">
                  <c:v>Oktober 2011</c:v>
                </c:pt>
                <c:pt idx="46">
                  <c:v>November 2011</c:v>
                </c:pt>
                <c:pt idx="47">
                  <c:v>Dezember 2011</c:v>
                </c:pt>
                <c:pt idx="48">
                  <c:v>2012</c:v>
                </c:pt>
                <c:pt idx="49">
                  <c:v>Februar 2012</c:v>
                </c:pt>
                <c:pt idx="50">
                  <c:v>März 2012</c:v>
                </c:pt>
                <c:pt idx="51">
                  <c:v>April 2012</c:v>
                </c:pt>
                <c:pt idx="52">
                  <c:v>Mai 2012</c:v>
                </c:pt>
                <c:pt idx="53">
                  <c:v>Juni 2012</c:v>
                </c:pt>
                <c:pt idx="54">
                  <c:v>Juli 2012</c:v>
                </c:pt>
                <c:pt idx="55">
                  <c:v>August 2012</c:v>
                </c:pt>
                <c:pt idx="56">
                  <c:v>September 2012</c:v>
                </c:pt>
                <c:pt idx="57">
                  <c:v>Oktober 2012</c:v>
                </c:pt>
                <c:pt idx="58">
                  <c:v>November 2012</c:v>
                </c:pt>
                <c:pt idx="59">
                  <c:v>Dezember 2012</c:v>
                </c:pt>
                <c:pt idx="60">
                  <c:v>2013</c:v>
                </c:pt>
                <c:pt idx="61">
                  <c:v>Februar 2013</c:v>
                </c:pt>
                <c:pt idx="62">
                  <c:v>März 2013</c:v>
                </c:pt>
                <c:pt idx="63">
                  <c:v>April 2013</c:v>
                </c:pt>
                <c:pt idx="64">
                  <c:v>Mai 2013</c:v>
                </c:pt>
                <c:pt idx="65">
                  <c:v>Juni 2013</c:v>
                </c:pt>
                <c:pt idx="66">
                  <c:v>Juli 2013</c:v>
                </c:pt>
                <c:pt idx="67">
                  <c:v>August 2013</c:v>
                </c:pt>
                <c:pt idx="68">
                  <c:v>September 2013</c:v>
                </c:pt>
                <c:pt idx="69">
                  <c:v>Oktober 2013</c:v>
                </c:pt>
                <c:pt idx="70">
                  <c:v>November 2013</c:v>
                </c:pt>
                <c:pt idx="71">
                  <c:v>Dezember 2013</c:v>
                </c:pt>
                <c:pt idx="72">
                  <c:v>2014</c:v>
                </c:pt>
                <c:pt idx="73">
                  <c:v>Februar 2014</c:v>
                </c:pt>
                <c:pt idx="74">
                  <c:v>März 2014</c:v>
                </c:pt>
                <c:pt idx="75">
                  <c:v>April 2014</c:v>
                </c:pt>
                <c:pt idx="76">
                  <c:v>Mai 2014</c:v>
                </c:pt>
                <c:pt idx="77">
                  <c:v>Juni 2014</c:v>
                </c:pt>
                <c:pt idx="78">
                  <c:v>Juli 2014</c:v>
                </c:pt>
                <c:pt idx="79">
                  <c:v>August 2014</c:v>
                </c:pt>
                <c:pt idx="80">
                  <c:v>September 2014</c:v>
                </c:pt>
                <c:pt idx="81">
                  <c:v>Oktober 2014</c:v>
                </c:pt>
                <c:pt idx="82">
                  <c:v>November 2014</c:v>
                </c:pt>
                <c:pt idx="83">
                  <c:v>Dezember 2014</c:v>
                </c:pt>
                <c:pt idx="84">
                  <c:v>2015</c:v>
                </c:pt>
                <c:pt idx="85">
                  <c:v>Februar 2015</c:v>
                </c:pt>
                <c:pt idx="86">
                  <c:v>März 2015</c:v>
                </c:pt>
                <c:pt idx="87">
                  <c:v>April 2015</c:v>
                </c:pt>
                <c:pt idx="88">
                  <c:v>Mai 2015</c:v>
                </c:pt>
                <c:pt idx="89">
                  <c:v>Juni 2015</c:v>
                </c:pt>
                <c:pt idx="90">
                  <c:v>Juli 2015</c:v>
                </c:pt>
                <c:pt idx="91">
                  <c:v>August 2015</c:v>
                </c:pt>
                <c:pt idx="92">
                  <c:v>September 2015</c:v>
                </c:pt>
                <c:pt idx="93">
                  <c:v>Oktober 2015</c:v>
                </c:pt>
                <c:pt idx="94">
                  <c:v>November 2015</c:v>
                </c:pt>
                <c:pt idx="95">
                  <c:v>Dezember 2015</c:v>
                </c:pt>
                <c:pt idx="96">
                  <c:v>2016</c:v>
                </c:pt>
                <c:pt idx="97">
                  <c:v>Februar 2016</c:v>
                </c:pt>
                <c:pt idx="98">
                  <c:v>März 2016</c:v>
                </c:pt>
                <c:pt idx="99">
                  <c:v>April 2016</c:v>
                </c:pt>
                <c:pt idx="100">
                  <c:v>Mai 2016</c:v>
                </c:pt>
                <c:pt idx="101">
                  <c:v>Juni 2016</c:v>
                </c:pt>
                <c:pt idx="102">
                  <c:v>Juli 2016</c:v>
                </c:pt>
                <c:pt idx="103">
                  <c:v>August 2016</c:v>
                </c:pt>
                <c:pt idx="104">
                  <c:v>September 2016</c:v>
                </c:pt>
                <c:pt idx="105">
                  <c:v>Oktober 2016</c:v>
                </c:pt>
                <c:pt idx="106">
                  <c:v>November 2016</c:v>
                </c:pt>
                <c:pt idx="107">
                  <c:v>Dezember 2016</c:v>
                </c:pt>
                <c:pt idx="108">
                  <c:v>2017</c:v>
                </c:pt>
                <c:pt idx="109">
                  <c:v>Februar 2017</c:v>
                </c:pt>
                <c:pt idx="110">
                  <c:v>März 2017</c:v>
                </c:pt>
                <c:pt idx="111">
                  <c:v>April 2017</c:v>
                </c:pt>
                <c:pt idx="112">
                  <c:v>Mai 2017</c:v>
                </c:pt>
                <c:pt idx="113">
                  <c:v>Juni 2017</c:v>
                </c:pt>
                <c:pt idx="114">
                  <c:v>Juli 2017</c:v>
                </c:pt>
                <c:pt idx="115">
                  <c:v>August 2017</c:v>
                </c:pt>
                <c:pt idx="116">
                  <c:v>September 2017</c:v>
                </c:pt>
                <c:pt idx="117">
                  <c:v>Oktober 2017</c:v>
                </c:pt>
                <c:pt idx="118">
                  <c:v>November 2017</c:v>
                </c:pt>
                <c:pt idx="119">
                  <c:v>Dezember 2017</c:v>
                </c:pt>
                <c:pt idx="120">
                  <c:v>2018</c:v>
                </c:pt>
                <c:pt idx="121">
                  <c:v>Februar 2018</c:v>
                </c:pt>
                <c:pt idx="122">
                  <c:v>März 2018</c:v>
                </c:pt>
                <c:pt idx="123">
                  <c:v>April 2018</c:v>
                </c:pt>
                <c:pt idx="124">
                  <c:v>Mai 2018</c:v>
                </c:pt>
                <c:pt idx="125">
                  <c:v>Juni 2018</c:v>
                </c:pt>
                <c:pt idx="126">
                  <c:v>Juli 2018</c:v>
                </c:pt>
                <c:pt idx="127">
                  <c:v>August 2018</c:v>
                </c:pt>
                <c:pt idx="128">
                  <c:v>September 2018</c:v>
                </c:pt>
                <c:pt idx="129">
                  <c:v>Oktober 2018</c:v>
                </c:pt>
                <c:pt idx="130">
                  <c:v>November 2018</c:v>
                </c:pt>
                <c:pt idx="131">
                  <c:v>Dezember 2018</c:v>
                </c:pt>
                <c:pt idx="132">
                  <c:v>2019</c:v>
                </c:pt>
                <c:pt idx="133">
                  <c:v>Februar 2019</c:v>
                </c:pt>
                <c:pt idx="134">
                  <c:v>März 2019</c:v>
                </c:pt>
                <c:pt idx="135">
                  <c:v>April 2019</c:v>
                </c:pt>
                <c:pt idx="136">
                  <c:v>Mai 2019</c:v>
                </c:pt>
                <c:pt idx="137">
                  <c:v>Juni 2019</c:v>
                </c:pt>
                <c:pt idx="138">
                  <c:v>Juli 2019</c:v>
                </c:pt>
                <c:pt idx="139">
                  <c:v>August 2019</c:v>
                </c:pt>
                <c:pt idx="140">
                  <c:v>September 2019</c:v>
                </c:pt>
                <c:pt idx="141">
                  <c:v>Oktober 2019</c:v>
                </c:pt>
                <c:pt idx="142">
                  <c:v>November 2019</c:v>
                </c:pt>
                <c:pt idx="143">
                  <c:v>Dezember 2019</c:v>
                </c:pt>
                <c:pt idx="144">
                  <c:v>2020</c:v>
                </c:pt>
                <c:pt idx="145">
                  <c:v>Februar 2020</c:v>
                </c:pt>
                <c:pt idx="146">
                  <c:v>März 2020</c:v>
                </c:pt>
                <c:pt idx="147">
                  <c:v>April 2020</c:v>
                </c:pt>
                <c:pt idx="148">
                  <c:v>Mai 2020</c:v>
                </c:pt>
                <c:pt idx="149">
                  <c:v>Juni 2020</c:v>
                </c:pt>
                <c:pt idx="150">
                  <c:v>Juli 2020</c:v>
                </c:pt>
                <c:pt idx="151">
                  <c:v>August 2020</c:v>
                </c:pt>
                <c:pt idx="152">
                  <c:v>September 2020</c:v>
                </c:pt>
                <c:pt idx="153">
                  <c:v>Oktober 2020</c:v>
                </c:pt>
                <c:pt idx="154">
                  <c:v>November 2020</c:v>
                </c:pt>
                <c:pt idx="155">
                  <c:v>Dezember 2020</c:v>
                </c:pt>
                <c:pt idx="156">
                  <c:v>2021</c:v>
                </c:pt>
                <c:pt idx="157">
                  <c:v>Februar 2021</c:v>
                </c:pt>
                <c:pt idx="158">
                  <c:v>März 2021</c:v>
                </c:pt>
                <c:pt idx="159">
                  <c:v>April 2021</c:v>
                </c:pt>
                <c:pt idx="160">
                  <c:v>Mai 2021</c:v>
                </c:pt>
                <c:pt idx="161">
                  <c:v>Juni 2021</c:v>
                </c:pt>
                <c:pt idx="162">
                  <c:v>July 2021</c:v>
                </c:pt>
                <c:pt idx="163">
                  <c:v>August 2021</c:v>
                </c:pt>
                <c:pt idx="164">
                  <c:v>September 2021</c:v>
                </c:pt>
                <c:pt idx="165">
                  <c:v>Oktober 2021</c:v>
                </c:pt>
                <c:pt idx="166">
                  <c:v>November 2021</c:v>
                </c:pt>
                <c:pt idx="167">
                  <c:v>Dezember 2021</c:v>
                </c:pt>
                <c:pt idx="168">
                  <c:v>2022</c:v>
                </c:pt>
                <c:pt idx="169">
                  <c:v>Februar 2022</c:v>
                </c:pt>
              </c:strCache>
            </c:strRef>
          </c:cat>
          <c:val>
            <c:numRef>
              <c:f>Blatt1!$C$2:$C$171</c:f>
              <c:numCache>
                <c:formatCode>0.0</c:formatCode>
                <c:ptCount val="170"/>
                <c:pt idx="0">
                  <c:v>105.6</c:v>
                </c:pt>
                <c:pt idx="1">
                  <c:v>112.9</c:v>
                </c:pt>
                <c:pt idx="2">
                  <c:v>105.6</c:v>
                </c:pt>
                <c:pt idx="3">
                  <c:v>99.7</c:v>
                </c:pt>
                <c:pt idx="4">
                  <c:v>104.1</c:v>
                </c:pt>
                <c:pt idx="5">
                  <c:v>98.2</c:v>
                </c:pt>
                <c:pt idx="6">
                  <c:v>88.4</c:v>
                </c:pt>
                <c:pt idx="7">
                  <c:v>74.400000000000006</c:v>
                </c:pt>
                <c:pt idx="8">
                  <c:v>68.099999999999994</c:v>
                </c:pt>
                <c:pt idx="9">
                  <c:v>55.9</c:v>
                </c:pt>
                <c:pt idx="10">
                  <c:v>49.2</c:v>
                </c:pt>
                <c:pt idx="11">
                  <c:v>39.4</c:v>
                </c:pt>
                <c:pt idx="12">
                  <c:v>45.5</c:v>
                </c:pt>
                <c:pt idx="13">
                  <c:v>47</c:v>
                </c:pt>
                <c:pt idx="14">
                  <c:v>55.5</c:v>
                </c:pt>
                <c:pt idx="15">
                  <c:v>52.57</c:v>
                </c:pt>
                <c:pt idx="16">
                  <c:v>56.31</c:v>
                </c:pt>
                <c:pt idx="17">
                  <c:v>58.17</c:v>
                </c:pt>
                <c:pt idx="18">
                  <c:v>61.32</c:v>
                </c:pt>
                <c:pt idx="19">
                  <c:v>64.92</c:v>
                </c:pt>
                <c:pt idx="20">
                  <c:v>74.14</c:v>
                </c:pt>
                <c:pt idx="21">
                  <c:v>78.19</c:v>
                </c:pt>
                <c:pt idx="22">
                  <c:v>80.5</c:v>
                </c:pt>
                <c:pt idx="23">
                  <c:v>85.67</c:v>
                </c:pt>
                <c:pt idx="24">
                  <c:v>87.16</c:v>
                </c:pt>
                <c:pt idx="25">
                  <c:v>88.3</c:v>
                </c:pt>
                <c:pt idx="26">
                  <c:v>96.62</c:v>
                </c:pt>
                <c:pt idx="27">
                  <c:v>102.89</c:v>
                </c:pt>
                <c:pt idx="28">
                  <c:v>102.79</c:v>
                </c:pt>
                <c:pt idx="29">
                  <c:v>109.92</c:v>
                </c:pt>
                <c:pt idx="30">
                  <c:v>109.65578330219239</c:v>
                </c:pt>
                <c:pt idx="31">
                  <c:v>122.09376557370121</c:v>
                </c:pt>
                <c:pt idx="32">
                  <c:v>128.31</c:v>
                </c:pt>
                <c:pt idx="33">
                  <c:v>141</c:v>
                </c:pt>
                <c:pt idx="34">
                  <c:v>140.41</c:v>
                </c:pt>
                <c:pt idx="35">
                  <c:v>135.4</c:v>
                </c:pt>
                <c:pt idx="36">
                  <c:v>140.16</c:v>
                </c:pt>
                <c:pt idx="37">
                  <c:v>142.19</c:v>
                </c:pt>
                <c:pt idx="38">
                  <c:v>140.79</c:v>
                </c:pt>
                <c:pt idx="39">
                  <c:v>144.35</c:v>
                </c:pt>
                <c:pt idx="40">
                  <c:v>142.27000000000001</c:v>
                </c:pt>
                <c:pt idx="41">
                  <c:v>137.36000000000001</c:v>
                </c:pt>
                <c:pt idx="42">
                  <c:v>141.30000000000001</c:v>
                </c:pt>
                <c:pt idx="43">
                  <c:v>132.16</c:v>
                </c:pt>
                <c:pt idx="44">
                  <c:v>125.68</c:v>
                </c:pt>
                <c:pt idx="45">
                  <c:v>122.35</c:v>
                </c:pt>
                <c:pt idx="46">
                  <c:v>121.92</c:v>
                </c:pt>
                <c:pt idx="47">
                  <c:v>119.91</c:v>
                </c:pt>
                <c:pt idx="48">
                  <c:v>141.16</c:v>
                </c:pt>
                <c:pt idx="49">
                  <c:v>130.34</c:v>
                </c:pt>
                <c:pt idx="50">
                  <c:v>130.24</c:v>
                </c:pt>
                <c:pt idx="51">
                  <c:v>120.52</c:v>
                </c:pt>
                <c:pt idx="52">
                  <c:v>123.1</c:v>
                </c:pt>
                <c:pt idx="53">
                  <c:v>118.21</c:v>
                </c:pt>
                <c:pt idx="54">
                  <c:v>110.2</c:v>
                </c:pt>
                <c:pt idx="55">
                  <c:v>112.93</c:v>
                </c:pt>
                <c:pt idx="56">
                  <c:v>110.07</c:v>
                </c:pt>
                <c:pt idx="57">
                  <c:v>109.09</c:v>
                </c:pt>
                <c:pt idx="58">
                  <c:v>113.65</c:v>
                </c:pt>
                <c:pt idx="59">
                  <c:v>116.43</c:v>
                </c:pt>
                <c:pt idx="60">
                  <c:v>114.82</c:v>
                </c:pt>
                <c:pt idx="61">
                  <c:v>116.12295167458245</c:v>
                </c:pt>
                <c:pt idx="62">
                  <c:v>118</c:v>
                </c:pt>
                <c:pt idx="63">
                  <c:v>116.90264747580954</c:v>
                </c:pt>
                <c:pt idx="64">
                  <c:v>117.04</c:v>
                </c:pt>
                <c:pt idx="65">
                  <c:v>117.55</c:v>
                </c:pt>
                <c:pt idx="66">
                  <c:v>117.51</c:v>
                </c:pt>
                <c:pt idx="67">
                  <c:v>116.24</c:v>
                </c:pt>
                <c:pt idx="68">
                  <c:v>121.49</c:v>
                </c:pt>
                <c:pt idx="69">
                  <c:v>119.91</c:v>
                </c:pt>
                <c:pt idx="70">
                  <c:v>127.13</c:v>
                </c:pt>
                <c:pt idx="71">
                  <c:v>121.93266909359482</c:v>
                </c:pt>
                <c:pt idx="72">
                  <c:v>125.26</c:v>
                </c:pt>
                <c:pt idx="73">
                  <c:v>124.79</c:v>
                </c:pt>
                <c:pt idx="74">
                  <c:v>124.46</c:v>
                </c:pt>
                <c:pt idx="75">
                  <c:v>130.4</c:v>
                </c:pt>
                <c:pt idx="76">
                  <c:v>124.9</c:v>
                </c:pt>
                <c:pt idx="77">
                  <c:v>125.2</c:v>
                </c:pt>
                <c:pt idx="78">
                  <c:v>126.95</c:v>
                </c:pt>
                <c:pt idx="79">
                  <c:v>115.33</c:v>
                </c:pt>
                <c:pt idx="80">
                  <c:v>113.6</c:v>
                </c:pt>
                <c:pt idx="81">
                  <c:v>118.4</c:v>
                </c:pt>
                <c:pt idx="82">
                  <c:v>117.37</c:v>
                </c:pt>
                <c:pt idx="83">
                  <c:v>120.12</c:v>
                </c:pt>
                <c:pt idx="84">
                  <c:v>125.34</c:v>
                </c:pt>
                <c:pt idx="85">
                  <c:v>135.37001024584526</c:v>
                </c:pt>
                <c:pt idx="86">
                  <c:v>135.63</c:v>
                </c:pt>
                <c:pt idx="87">
                  <c:v>131.61000000000001</c:v>
                </c:pt>
                <c:pt idx="88">
                  <c:v>128.99</c:v>
                </c:pt>
                <c:pt idx="89">
                  <c:v>120.82</c:v>
                </c:pt>
                <c:pt idx="90">
                  <c:v>121.61</c:v>
                </c:pt>
                <c:pt idx="91">
                  <c:v>129.36000000000001</c:v>
                </c:pt>
                <c:pt idx="92">
                  <c:v>120.78</c:v>
                </c:pt>
                <c:pt idx="93">
                  <c:v>130.53</c:v>
                </c:pt>
                <c:pt idx="94">
                  <c:v>132.59</c:v>
                </c:pt>
                <c:pt idx="95">
                  <c:v>130.66401970574373</c:v>
                </c:pt>
                <c:pt idx="96">
                  <c:v>123.24337763363349</c:v>
                </c:pt>
                <c:pt idx="97">
                  <c:v>121.36494684504379</c:v>
                </c:pt>
                <c:pt idx="98">
                  <c:v>124.42079540766247</c:v>
                </c:pt>
                <c:pt idx="99">
                  <c:v>118.56264537657836</c:v>
                </c:pt>
                <c:pt idx="100">
                  <c:v>124.80617581264681</c:v>
                </c:pt>
                <c:pt idx="101">
                  <c:v>120.0977219775607</c:v>
                </c:pt>
                <c:pt idx="102">
                  <c:v>120.38145578180661</c:v>
                </c:pt>
                <c:pt idx="103">
                  <c:v>121.96486893103264</c:v>
                </c:pt>
                <c:pt idx="104">
                  <c:v>116.91330944049378</c:v>
                </c:pt>
                <c:pt idx="105">
                  <c:v>123.47750061958192</c:v>
                </c:pt>
                <c:pt idx="106">
                  <c:v>120.13420164644305</c:v>
                </c:pt>
                <c:pt idx="107">
                  <c:v>118.72121822991386</c:v>
                </c:pt>
                <c:pt idx="108">
                  <c:v>112.1244454947788</c:v>
                </c:pt>
                <c:pt idx="109" formatCode="#,##0.0">
                  <c:v>106.90528195572745</c:v>
                </c:pt>
                <c:pt idx="110" formatCode="#,##0.0">
                  <c:v>98.822347748085917</c:v>
                </c:pt>
                <c:pt idx="111" formatCode="#,##0.0">
                  <c:v>101.87937319455392</c:v>
                </c:pt>
                <c:pt idx="112" formatCode="#,##0.0">
                  <c:v>98.064874676686884</c:v>
                </c:pt>
                <c:pt idx="113" formatCode="#,##0.0">
                  <c:v>98.326662535177547</c:v>
                </c:pt>
                <c:pt idx="114" formatCode="#,##0.0">
                  <c:v>97.658745969922109</c:v>
                </c:pt>
                <c:pt idx="115" formatCode="#,##0.0">
                  <c:v>97.904659869728164</c:v>
                </c:pt>
                <c:pt idx="116" formatCode="#,##0.0">
                  <c:v>97.205922941271126</c:v>
                </c:pt>
                <c:pt idx="117" formatCode="#,##0.0">
                  <c:v>107.30618739221086</c:v>
                </c:pt>
                <c:pt idx="118" formatCode="#,##0.0">
                  <c:v>103.74388964747561</c:v>
                </c:pt>
                <c:pt idx="119" formatCode="#,##0.0">
                  <c:v>97.7050492589035</c:v>
                </c:pt>
                <c:pt idx="120" formatCode="#,##0.0">
                  <c:v>101.58454101582606</c:v>
                </c:pt>
                <c:pt idx="121" formatCode="#,##0.0">
                  <c:v>93.069228894949902</c:v>
                </c:pt>
                <c:pt idx="122" formatCode="#,##0.0">
                  <c:v>93.066009598536482</c:v>
                </c:pt>
                <c:pt idx="123" formatCode="#,##0.0">
                  <c:v>94.840335103229108</c:v>
                </c:pt>
                <c:pt idx="124" formatCode="#,##0.0">
                  <c:v>89.351694919026158</c:v>
                </c:pt>
                <c:pt idx="125" formatCode="#,##0.0">
                  <c:v>84.341728705143112</c:v>
                </c:pt>
                <c:pt idx="126" formatCode="#,##0.0">
                  <c:v>79.222311749801804</c:v>
                </c:pt>
                <c:pt idx="127" formatCode="#,##0.0">
                  <c:v>74.048369773529544</c:v>
                </c:pt>
                <c:pt idx="128" formatCode="#,##0.0">
                  <c:v>83.641244556364597</c:v>
                </c:pt>
                <c:pt idx="129" formatCode="#,##0.0">
                  <c:v>72.492516114264504</c:v>
                </c:pt>
                <c:pt idx="130" formatCode="#,##0.0">
                  <c:v>71.841683258893624</c:v>
                </c:pt>
                <c:pt idx="131" formatCode="#,##0.0">
                  <c:v>66.074720321174084</c:v>
                </c:pt>
                <c:pt idx="132" formatCode="#,##0.0">
                  <c:v>65.996473192306496</c:v>
                </c:pt>
                <c:pt idx="133" formatCode="#,##0.0">
                  <c:v>65.378047585613217</c:v>
                </c:pt>
                <c:pt idx="134" formatCode="#,##0.0">
                  <c:v>64.453933553776949</c:v>
                </c:pt>
                <c:pt idx="135" formatCode="#,##0.0">
                  <c:v>69.905611703696195</c:v>
                </c:pt>
                <c:pt idx="136" formatCode="#,##0.0">
                  <c:v>69.551910228762324</c:v>
                </c:pt>
                <c:pt idx="137" formatCode="#,##0.0">
                  <c:v>69.543044795329081</c:v>
                </c:pt>
                <c:pt idx="138" formatCode="#,##0.0">
                  <c:v>65.969319755380809</c:v>
                </c:pt>
                <c:pt idx="139" formatCode="#,##0.0">
                  <c:v>74.241454872240126</c:v>
                </c:pt>
                <c:pt idx="140" formatCode="#,##0.0">
                  <c:v>73.570350293859505</c:v>
                </c:pt>
                <c:pt idx="141" formatCode="#,##0.0">
                  <c:v>62.181155582440795</c:v>
                </c:pt>
                <c:pt idx="142" formatCode="General">
                  <c:v>68.099999999999994</c:v>
                </c:pt>
                <c:pt idx="143" formatCode="General">
                  <c:v>68.8</c:v>
                </c:pt>
                <c:pt idx="144" formatCode="General">
                  <c:v>76.099999999999994</c:v>
                </c:pt>
                <c:pt idx="145" formatCode="General">
                  <c:v>69.8</c:v>
                </c:pt>
                <c:pt idx="146" formatCode="General">
                  <c:v>65.8</c:v>
                </c:pt>
                <c:pt idx="147" formatCode="General">
                  <c:v>31.6</c:v>
                </c:pt>
                <c:pt idx="148" formatCode="General">
                  <c:v>24.5</c:v>
                </c:pt>
                <c:pt idx="149" formatCode="General">
                  <c:v>27.7</c:v>
                </c:pt>
                <c:pt idx="150" formatCode="General">
                  <c:v>32.700000000000003</c:v>
                </c:pt>
                <c:pt idx="151" formatCode="General">
                  <c:v>29.8</c:v>
                </c:pt>
                <c:pt idx="152" formatCode="General">
                  <c:v>36.299999999999997</c:v>
                </c:pt>
                <c:pt idx="153" formatCode="General">
                  <c:v>33.1</c:v>
                </c:pt>
                <c:pt idx="154" formatCode="General">
                  <c:v>31.9</c:v>
                </c:pt>
                <c:pt idx="155" formatCode="General">
                  <c:v>27.8</c:v>
                </c:pt>
                <c:pt idx="156">
                  <c:v>25.1325778175</c:v>
                </c:pt>
                <c:pt idx="157">
                  <c:v>27.74</c:v>
                </c:pt>
                <c:pt idx="158">
                  <c:v>38.1304310102839</c:v>
                </c:pt>
                <c:pt idx="159">
                  <c:v>35.17</c:v>
                </c:pt>
                <c:pt idx="160">
                  <c:v>44.33</c:v>
                </c:pt>
                <c:pt idx="161" formatCode="#,##0.0">
                  <c:v>61.7</c:v>
                </c:pt>
                <c:pt idx="162" formatCode="General">
                  <c:v>57.2</c:v>
                </c:pt>
                <c:pt idx="163">
                  <c:v>53.73</c:v>
                </c:pt>
                <c:pt idx="164">
                  <c:v>60.99</c:v>
                </c:pt>
                <c:pt idx="165">
                  <c:v>62.19</c:v>
                </c:pt>
                <c:pt idx="166">
                  <c:v>70.069999999999993</c:v>
                </c:pt>
                <c:pt idx="167">
                  <c:v>62.64</c:v>
                </c:pt>
                <c:pt idx="168">
                  <c:v>60.42</c:v>
                </c:pt>
                <c:pt idx="169">
                  <c:v>67.94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E8-834F-B6CB-BCAACF8E2DFF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  Residential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Blatt1!$A$2:$A$171</c:f>
              <c:strCache>
                <c:ptCount val="170"/>
                <c:pt idx="0">
                  <c:v>2008</c:v>
                </c:pt>
                <c:pt idx="1">
                  <c:v>Februar 2008</c:v>
                </c:pt>
                <c:pt idx="2">
                  <c:v>März 2008</c:v>
                </c:pt>
                <c:pt idx="3">
                  <c:v>April 2010</c:v>
                </c:pt>
                <c:pt idx="4">
                  <c:v>Mai 2008</c:v>
                </c:pt>
                <c:pt idx="5">
                  <c:v>Juni 2008</c:v>
                </c:pt>
                <c:pt idx="6">
                  <c:v>Juli 2008</c:v>
                </c:pt>
                <c:pt idx="7">
                  <c:v>August 2008</c:v>
                </c:pt>
                <c:pt idx="8">
                  <c:v>September 2008</c:v>
                </c:pt>
                <c:pt idx="9">
                  <c:v>Oktober 2008</c:v>
                </c:pt>
                <c:pt idx="10">
                  <c:v>November 2008</c:v>
                </c:pt>
                <c:pt idx="11">
                  <c:v>Dezember 2008</c:v>
                </c:pt>
                <c:pt idx="12">
                  <c:v>2009</c:v>
                </c:pt>
                <c:pt idx="13">
                  <c:v>Februar 2009</c:v>
                </c:pt>
                <c:pt idx="14">
                  <c:v>März 2009</c:v>
                </c:pt>
                <c:pt idx="15">
                  <c:v>39539</c:v>
                </c:pt>
                <c:pt idx="16">
                  <c:v>Mai 2009</c:v>
                </c:pt>
                <c:pt idx="17">
                  <c:v>Juni 2009</c:v>
                </c:pt>
                <c:pt idx="18">
                  <c:v>Juli 2009</c:v>
                </c:pt>
                <c:pt idx="19">
                  <c:v>August 2009</c:v>
                </c:pt>
                <c:pt idx="20">
                  <c:v>September 2009</c:v>
                </c:pt>
                <c:pt idx="21">
                  <c:v>Oktober 2009</c:v>
                </c:pt>
                <c:pt idx="22">
                  <c:v>November 2009</c:v>
                </c:pt>
                <c:pt idx="23">
                  <c:v>Dezember 2009</c:v>
                </c:pt>
                <c:pt idx="24">
                  <c:v>2010</c:v>
                </c:pt>
                <c:pt idx="25">
                  <c:v>Februar 2010</c:v>
                </c:pt>
                <c:pt idx="26">
                  <c:v>März 2010</c:v>
                </c:pt>
                <c:pt idx="27">
                  <c:v>April 2010</c:v>
                </c:pt>
                <c:pt idx="28">
                  <c:v>Mai 2010</c:v>
                </c:pt>
                <c:pt idx="29">
                  <c:v>Juni 2010</c:v>
                </c:pt>
                <c:pt idx="30">
                  <c:v>Juli 2010</c:v>
                </c:pt>
                <c:pt idx="31">
                  <c:v>August 2010</c:v>
                </c:pt>
                <c:pt idx="32">
                  <c:v>September 2010</c:v>
                </c:pt>
                <c:pt idx="33">
                  <c:v>Oktober 2010</c:v>
                </c:pt>
                <c:pt idx="34">
                  <c:v>November 2010</c:v>
                </c:pt>
                <c:pt idx="35">
                  <c:v>Dezember 2010</c:v>
                </c:pt>
                <c:pt idx="36">
                  <c:v>2011</c:v>
                </c:pt>
                <c:pt idx="37">
                  <c:v>Februar 2011</c:v>
                </c:pt>
                <c:pt idx="38">
                  <c:v>März 2011</c:v>
                </c:pt>
                <c:pt idx="39">
                  <c:v>April 2011</c:v>
                </c:pt>
                <c:pt idx="40">
                  <c:v>Mai 2011</c:v>
                </c:pt>
                <c:pt idx="41">
                  <c:v>Juni 2011</c:v>
                </c:pt>
                <c:pt idx="42">
                  <c:v>Juli 2011</c:v>
                </c:pt>
                <c:pt idx="43">
                  <c:v>August 2011</c:v>
                </c:pt>
                <c:pt idx="44">
                  <c:v>September 2011</c:v>
                </c:pt>
                <c:pt idx="45">
                  <c:v>Oktober 2011</c:v>
                </c:pt>
                <c:pt idx="46">
                  <c:v>November 2011</c:v>
                </c:pt>
                <c:pt idx="47">
                  <c:v>Dezember 2011</c:v>
                </c:pt>
                <c:pt idx="48">
                  <c:v>2012</c:v>
                </c:pt>
                <c:pt idx="49">
                  <c:v>Februar 2012</c:v>
                </c:pt>
                <c:pt idx="50">
                  <c:v>März 2012</c:v>
                </c:pt>
                <c:pt idx="51">
                  <c:v>April 2012</c:v>
                </c:pt>
                <c:pt idx="52">
                  <c:v>Mai 2012</c:v>
                </c:pt>
                <c:pt idx="53">
                  <c:v>Juni 2012</c:v>
                </c:pt>
                <c:pt idx="54">
                  <c:v>Juli 2012</c:v>
                </c:pt>
                <c:pt idx="55">
                  <c:v>August 2012</c:v>
                </c:pt>
                <c:pt idx="56">
                  <c:v>September 2012</c:v>
                </c:pt>
                <c:pt idx="57">
                  <c:v>Oktober 2012</c:v>
                </c:pt>
                <c:pt idx="58">
                  <c:v>November 2012</c:v>
                </c:pt>
                <c:pt idx="59">
                  <c:v>Dezember 2012</c:v>
                </c:pt>
                <c:pt idx="60">
                  <c:v>2013</c:v>
                </c:pt>
                <c:pt idx="61">
                  <c:v>Februar 2013</c:v>
                </c:pt>
                <c:pt idx="62">
                  <c:v>März 2013</c:v>
                </c:pt>
                <c:pt idx="63">
                  <c:v>April 2013</c:v>
                </c:pt>
                <c:pt idx="64">
                  <c:v>Mai 2013</c:v>
                </c:pt>
                <c:pt idx="65">
                  <c:v>Juni 2013</c:v>
                </c:pt>
                <c:pt idx="66">
                  <c:v>Juli 2013</c:v>
                </c:pt>
                <c:pt idx="67">
                  <c:v>August 2013</c:v>
                </c:pt>
                <c:pt idx="68">
                  <c:v>September 2013</c:v>
                </c:pt>
                <c:pt idx="69">
                  <c:v>Oktober 2013</c:v>
                </c:pt>
                <c:pt idx="70">
                  <c:v>November 2013</c:v>
                </c:pt>
                <c:pt idx="71">
                  <c:v>Dezember 2013</c:v>
                </c:pt>
                <c:pt idx="72">
                  <c:v>2014</c:v>
                </c:pt>
                <c:pt idx="73">
                  <c:v>Februar 2014</c:v>
                </c:pt>
                <c:pt idx="74">
                  <c:v>März 2014</c:v>
                </c:pt>
                <c:pt idx="75">
                  <c:v>April 2014</c:v>
                </c:pt>
                <c:pt idx="76">
                  <c:v>Mai 2014</c:v>
                </c:pt>
                <c:pt idx="77">
                  <c:v>Juni 2014</c:v>
                </c:pt>
                <c:pt idx="78">
                  <c:v>Juli 2014</c:v>
                </c:pt>
                <c:pt idx="79">
                  <c:v>August 2014</c:v>
                </c:pt>
                <c:pt idx="80">
                  <c:v>September 2014</c:v>
                </c:pt>
                <c:pt idx="81">
                  <c:v>Oktober 2014</c:v>
                </c:pt>
                <c:pt idx="82">
                  <c:v>November 2014</c:v>
                </c:pt>
                <c:pt idx="83">
                  <c:v>Dezember 2014</c:v>
                </c:pt>
                <c:pt idx="84">
                  <c:v>2015</c:v>
                </c:pt>
                <c:pt idx="85">
                  <c:v>Februar 2015</c:v>
                </c:pt>
                <c:pt idx="86">
                  <c:v>März 2015</c:v>
                </c:pt>
                <c:pt idx="87">
                  <c:v>April 2015</c:v>
                </c:pt>
                <c:pt idx="88">
                  <c:v>Mai 2015</c:v>
                </c:pt>
                <c:pt idx="89">
                  <c:v>Juni 2015</c:v>
                </c:pt>
                <c:pt idx="90">
                  <c:v>Juli 2015</c:v>
                </c:pt>
                <c:pt idx="91">
                  <c:v>August 2015</c:v>
                </c:pt>
                <c:pt idx="92">
                  <c:v>September 2015</c:v>
                </c:pt>
                <c:pt idx="93">
                  <c:v>Oktober 2015</c:v>
                </c:pt>
                <c:pt idx="94">
                  <c:v>November 2015</c:v>
                </c:pt>
                <c:pt idx="95">
                  <c:v>Dezember 2015</c:v>
                </c:pt>
                <c:pt idx="96">
                  <c:v>2016</c:v>
                </c:pt>
                <c:pt idx="97">
                  <c:v>Februar 2016</c:v>
                </c:pt>
                <c:pt idx="98">
                  <c:v>März 2016</c:v>
                </c:pt>
                <c:pt idx="99">
                  <c:v>April 2016</c:v>
                </c:pt>
                <c:pt idx="100">
                  <c:v>Mai 2016</c:v>
                </c:pt>
                <c:pt idx="101">
                  <c:v>Juni 2016</c:v>
                </c:pt>
                <c:pt idx="102">
                  <c:v>Juli 2016</c:v>
                </c:pt>
                <c:pt idx="103">
                  <c:v>August 2016</c:v>
                </c:pt>
                <c:pt idx="104">
                  <c:v>September 2016</c:v>
                </c:pt>
                <c:pt idx="105">
                  <c:v>Oktober 2016</c:v>
                </c:pt>
                <c:pt idx="106">
                  <c:v>November 2016</c:v>
                </c:pt>
                <c:pt idx="107">
                  <c:v>Dezember 2016</c:v>
                </c:pt>
                <c:pt idx="108">
                  <c:v>2017</c:v>
                </c:pt>
                <c:pt idx="109">
                  <c:v>Februar 2017</c:v>
                </c:pt>
                <c:pt idx="110">
                  <c:v>März 2017</c:v>
                </c:pt>
                <c:pt idx="111">
                  <c:v>April 2017</c:v>
                </c:pt>
                <c:pt idx="112">
                  <c:v>Mai 2017</c:v>
                </c:pt>
                <c:pt idx="113">
                  <c:v>Juni 2017</c:v>
                </c:pt>
                <c:pt idx="114">
                  <c:v>Juli 2017</c:v>
                </c:pt>
                <c:pt idx="115">
                  <c:v>August 2017</c:v>
                </c:pt>
                <c:pt idx="116">
                  <c:v>September 2017</c:v>
                </c:pt>
                <c:pt idx="117">
                  <c:v>Oktober 2017</c:v>
                </c:pt>
                <c:pt idx="118">
                  <c:v>November 2017</c:v>
                </c:pt>
                <c:pt idx="119">
                  <c:v>Dezember 2017</c:v>
                </c:pt>
                <c:pt idx="120">
                  <c:v>2018</c:v>
                </c:pt>
                <c:pt idx="121">
                  <c:v>Februar 2018</c:v>
                </c:pt>
                <c:pt idx="122">
                  <c:v>März 2018</c:v>
                </c:pt>
                <c:pt idx="123">
                  <c:v>April 2018</c:v>
                </c:pt>
                <c:pt idx="124">
                  <c:v>Mai 2018</c:v>
                </c:pt>
                <c:pt idx="125">
                  <c:v>Juni 2018</c:v>
                </c:pt>
                <c:pt idx="126">
                  <c:v>Juli 2018</c:v>
                </c:pt>
                <c:pt idx="127">
                  <c:v>August 2018</c:v>
                </c:pt>
                <c:pt idx="128">
                  <c:v>September 2018</c:v>
                </c:pt>
                <c:pt idx="129">
                  <c:v>Oktober 2018</c:v>
                </c:pt>
                <c:pt idx="130">
                  <c:v>November 2018</c:v>
                </c:pt>
                <c:pt idx="131">
                  <c:v>Dezember 2018</c:v>
                </c:pt>
                <c:pt idx="132">
                  <c:v>2019</c:v>
                </c:pt>
                <c:pt idx="133">
                  <c:v>Februar 2019</c:v>
                </c:pt>
                <c:pt idx="134">
                  <c:v>März 2019</c:v>
                </c:pt>
                <c:pt idx="135">
                  <c:v>April 2019</c:v>
                </c:pt>
                <c:pt idx="136">
                  <c:v>Mai 2019</c:v>
                </c:pt>
                <c:pt idx="137">
                  <c:v>Juni 2019</c:v>
                </c:pt>
                <c:pt idx="138">
                  <c:v>Juli 2019</c:v>
                </c:pt>
                <c:pt idx="139">
                  <c:v>August 2019</c:v>
                </c:pt>
                <c:pt idx="140">
                  <c:v>September 2019</c:v>
                </c:pt>
                <c:pt idx="141">
                  <c:v>Oktober 2019</c:v>
                </c:pt>
                <c:pt idx="142">
                  <c:v>November 2019</c:v>
                </c:pt>
                <c:pt idx="143">
                  <c:v>Dezember 2019</c:v>
                </c:pt>
                <c:pt idx="144">
                  <c:v>2020</c:v>
                </c:pt>
                <c:pt idx="145">
                  <c:v>Februar 2020</c:v>
                </c:pt>
                <c:pt idx="146">
                  <c:v>März 2020</c:v>
                </c:pt>
                <c:pt idx="147">
                  <c:v>April 2020</c:v>
                </c:pt>
                <c:pt idx="148">
                  <c:v>Mai 2020</c:v>
                </c:pt>
                <c:pt idx="149">
                  <c:v>Juni 2020</c:v>
                </c:pt>
                <c:pt idx="150">
                  <c:v>Juli 2020</c:v>
                </c:pt>
                <c:pt idx="151">
                  <c:v>August 2020</c:v>
                </c:pt>
                <c:pt idx="152">
                  <c:v>September 2020</c:v>
                </c:pt>
                <c:pt idx="153">
                  <c:v>Oktober 2020</c:v>
                </c:pt>
                <c:pt idx="154">
                  <c:v>November 2020</c:v>
                </c:pt>
                <c:pt idx="155">
                  <c:v>Dezember 2020</c:v>
                </c:pt>
                <c:pt idx="156">
                  <c:v>2021</c:v>
                </c:pt>
                <c:pt idx="157">
                  <c:v>Februar 2021</c:v>
                </c:pt>
                <c:pt idx="158">
                  <c:v>März 2021</c:v>
                </c:pt>
                <c:pt idx="159">
                  <c:v>April 2021</c:v>
                </c:pt>
                <c:pt idx="160">
                  <c:v>Mai 2021</c:v>
                </c:pt>
                <c:pt idx="161">
                  <c:v>Juni 2021</c:v>
                </c:pt>
                <c:pt idx="162">
                  <c:v>July 2021</c:v>
                </c:pt>
                <c:pt idx="163">
                  <c:v>August 2021</c:v>
                </c:pt>
                <c:pt idx="164">
                  <c:v>September 2021</c:v>
                </c:pt>
                <c:pt idx="165">
                  <c:v>Oktober 2021</c:v>
                </c:pt>
                <c:pt idx="166">
                  <c:v>November 2021</c:v>
                </c:pt>
                <c:pt idx="167">
                  <c:v>Dezember 2021</c:v>
                </c:pt>
                <c:pt idx="168">
                  <c:v>2022</c:v>
                </c:pt>
                <c:pt idx="169">
                  <c:v>Februar 2022</c:v>
                </c:pt>
              </c:strCache>
            </c:strRef>
          </c:cat>
          <c:val>
            <c:numRef>
              <c:f>Blatt1!$D$2:$D$171</c:f>
              <c:numCache>
                <c:formatCode>0.0</c:formatCode>
                <c:ptCount val="170"/>
                <c:pt idx="0">
                  <c:v>115.1</c:v>
                </c:pt>
                <c:pt idx="1">
                  <c:v>114.5</c:v>
                </c:pt>
                <c:pt idx="2">
                  <c:v>106.7</c:v>
                </c:pt>
                <c:pt idx="3">
                  <c:v>104.9</c:v>
                </c:pt>
                <c:pt idx="4">
                  <c:v>110</c:v>
                </c:pt>
                <c:pt idx="5">
                  <c:v>115</c:v>
                </c:pt>
                <c:pt idx="6">
                  <c:v>106</c:v>
                </c:pt>
                <c:pt idx="7">
                  <c:v>94.1</c:v>
                </c:pt>
                <c:pt idx="8">
                  <c:v>95</c:v>
                </c:pt>
                <c:pt idx="9">
                  <c:v>83.7</c:v>
                </c:pt>
                <c:pt idx="10">
                  <c:v>86.1</c:v>
                </c:pt>
                <c:pt idx="11">
                  <c:v>86.4</c:v>
                </c:pt>
                <c:pt idx="12">
                  <c:v>86.4</c:v>
                </c:pt>
                <c:pt idx="13">
                  <c:v>95.8</c:v>
                </c:pt>
                <c:pt idx="14">
                  <c:v>101.5</c:v>
                </c:pt>
                <c:pt idx="15">
                  <c:v>102.43</c:v>
                </c:pt>
                <c:pt idx="16">
                  <c:v>110.21</c:v>
                </c:pt>
                <c:pt idx="17">
                  <c:v>111.23</c:v>
                </c:pt>
                <c:pt idx="18">
                  <c:v>116.18</c:v>
                </c:pt>
                <c:pt idx="19">
                  <c:v>115.35</c:v>
                </c:pt>
                <c:pt idx="20">
                  <c:v>124.32</c:v>
                </c:pt>
                <c:pt idx="21">
                  <c:v>126.99</c:v>
                </c:pt>
                <c:pt idx="22">
                  <c:v>124.54</c:v>
                </c:pt>
                <c:pt idx="23">
                  <c:v>129.58000000000001</c:v>
                </c:pt>
                <c:pt idx="24">
                  <c:v>130.76</c:v>
                </c:pt>
                <c:pt idx="25">
                  <c:v>132.19999999999999</c:v>
                </c:pt>
                <c:pt idx="26">
                  <c:v>131.93</c:v>
                </c:pt>
                <c:pt idx="27">
                  <c:v>138.30000000000001</c:v>
                </c:pt>
                <c:pt idx="28">
                  <c:v>137.91</c:v>
                </c:pt>
                <c:pt idx="29">
                  <c:v>146.38</c:v>
                </c:pt>
                <c:pt idx="30">
                  <c:v>150.35761468298381</c:v>
                </c:pt>
                <c:pt idx="31">
                  <c:v>152.37009031980102</c:v>
                </c:pt>
                <c:pt idx="32">
                  <c:v>161.65</c:v>
                </c:pt>
                <c:pt idx="33">
                  <c:v>160.5</c:v>
                </c:pt>
                <c:pt idx="34">
                  <c:v>164.52</c:v>
                </c:pt>
                <c:pt idx="35">
                  <c:v>159.93</c:v>
                </c:pt>
                <c:pt idx="36">
                  <c:v>161.65</c:v>
                </c:pt>
                <c:pt idx="37">
                  <c:v>166.48</c:v>
                </c:pt>
                <c:pt idx="38">
                  <c:v>162.83000000000001</c:v>
                </c:pt>
                <c:pt idx="39">
                  <c:v>166.73</c:v>
                </c:pt>
                <c:pt idx="40">
                  <c:v>166.63</c:v>
                </c:pt>
                <c:pt idx="41">
                  <c:v>161.52000000000001</c:v>
                </c:pt>
                <c:pt idx="42">
                  <c:v>167.18</c:v>
                </c:pt>
                <c:pt idx="43">
                  <c:v>165.34</c:v>
                </c:pt>
                <c:pt idx="44">
                  <c:v>162.43</c:v>
                </c:pt>
                <c:pt idx="45">
                  <c:v>158.84</c:v>
                </c:pt>
                <c:pt idx="46">
                  <c:v>159.99</c:v>
                </c:pt>
                <c:pt idx="47">
                  <c:v>161.83000000000001</c:v>
                </c:pt>
                <c:pt idx="48">
                  <c:v>160.55000000000001</c:v>
                </c:pt>
                <c:pt idx="49">
                  <c:v>163.72</c:v>
                </c:pt>
                <c:pt idx="50">
                  <c:v>168.87</c:v>
                </c:pt>
                <c:pt idx="51">
                  <c:v>167.18</c:v>
                </c:pt>
                <c:pt idx="52">
                  <c:v>163.30000000000001</c:v>
                </c:pt>
                <c:pt idx="53">
                  <c:v>165.5</c:v>
                </c:pt>
                <c:pt idx="54">
                  <c:v>167</c:v>
                </c:pt>
                <c:pt idx="55">
                  <c:v>167.29</c:v>
                </c:pt>
                <c:pt idx="56">
                  <c:v>165.77</c:v>
                </c:pt>
                <c:pt idx="57">
                  <c:v>164.86</c:v>
                </c:pt>
                <c:pt idx="58">
                  <c:v>165.89</c:v>
                </c:pt>
                <c:pt idx="59">
                  <c:v>170.41</c:v>
                </c:pt>
                <c:pt idx="60">
                  <c:v>170.23</c:v>
                </c:pt>
                <c:pt idx="61">
                  <c:v>166.30222856601762</c:v>
                </c:pt>
                <c:pt idx="62">
                  <c:v>160.80000000000001</c:v>
                </c:pt>
                <c:pt idx="63">
                  <c:v>169.21588064946451</c:v>
                </c:pt>
                <c:pt idx="64">
                  <c:v>166.6</c:v>
                </c:pt>
                <c:pt idx="65">
                  <c:v>163.82</c:v>
                </c:pt>
                <c:pt idx="66">
                  <c:v>164.25</c:v>
                </c:pt>
                <c:pt idx="67">
                  <c:v>164.23</c:v>
                </c:pt>
                <c:pt idx="68">
                  <c:v>162.09</c:v>
                </c:pt>
                <c:pt idx="69">
                  <c:v>152.31</c:v>
                </c:pt>
                <c:pt idx="70">
                  <c:v>157.69</c:v>
                </c:pt>
                <c:pt idx="71">
                  <c:v>157.18623106871945</c:v>
                </c:pt>
                <c:pt idx="72">
                  <c:v>159.63</c:v>
                </c:pt>
                <c:pt idx="73">
                  <c:v>160.07</c:v>
                </c:pt>
                <c:pt idx="74">
                  <c:v>158.37</c:v>
                </c:pt>
                <c:pt idx="75">
                  <c:v>156.13</c:v>
                </c:pt>
                <c:pt idx="76">
                  <c:v>157.05000000000001</c:v>
                </c:pt>
                <c:pt idx="77">
                  <c:v>157.27000000000001</c:v>
                </c:pt>
                <c:pt idx="78">
                  <c:v>155.29</c:v>
                </c:pt>
                <c:pt idx="79">
                  <c:v>139.78</c:v>
                </c:pt>
                <c:pt idx="80">
                  <c:v>146.88</c:v>
                </c:pt>
                <c:pt idx="81">
                  <c:v>146.1</c:v>
                </c:pt>
                <c:pt idx="82">
                  <c:v>144.75</c:v>
                </c:pt>
                <c:pt idx="83">
                  <c:v>155.66999999999999</c:v>
                </c:pt>
                <c:pt idx="84">
                  <c:v>154.46</c:v>
                </c:pt>
                <c:pt idx="85">
                  <c:v>156.58396378000214</c:v>
                </c:pt>
                <c:pt idx="86">
                  <c:v>162.46</c:v>
                </c:pt>
                <c:pt idx="87">
                  <c:v>156.32</c:v>
                </c:pt>
                <c:pt idx="88">
                  <c:v>157.46</c:v>
                </c:pt>
                <c:pt idx="89">
                  <c:v>152.88999999999999</c:v>
                </c:pt>
                <c:pt idx="90">
                  <c:v>146.68</c:v>
                </c:pt>
                <c:pt idx="91">
                  <c:v>156.55000000000001</c:v>
                </c:pt>
                <c:pt idx="92">
                  <c:v>158.84</c:v>
                </c:pt>
                <c:pt idx="93">
                  <c:v>161.93</c:v>
                </c:pt>
                <c:pt idx="94">
                  <c:v>167.22</c:v>
                </c:pt>
                <c:pt idx="95">
                  <c:v>165.56813686397447</c:v>
                </c:pt>
                <c:pt idx="96">
                  <c:v>166.41749628280519</c:v>
                </c:pt>
                <c:pt idx="97">
                  <c:v>167.02642619408186</c:v>
                </c:pt>
                <c:pt idx="98">
                  <c:v>162.77078516744172</c:v>
                </c:pt>
                <c:pt idx="99">
                  <c:v>158.47520705258074</c:v>
                </c:pt>
                <c:pt idx="100">
                  <c:v>165.95562414447653</c:v>
                </c:pt>
                <c:pt idx="101">
                  <c:v>161.48302522883824</c:v>
                </c:pt>
                <c:pt idx="102">
                  <c:v>162.35342734605098</c:v>
                </c:pt>
                <c:pt idx="103">
                  <c:v>164.32027312840302</c:v>
                </c:pt>
                <c:pt idx="104">
                  <c:v>162.95220441858709</c:v>
                </c:pt>
                <c:pt idx="105">
                  <c:v>164.31685937847328</c:v>
                </c:pt>
                <c:pt idx="106">
                  <c:v>167.7674890614274</c:v>
                </c:pt>
                <c:pt idx="107">
                  <c:v>165.65253098130455</c:v>
                </c:pt>
                <c:pt idx="108">
                  <c:v>165.47664138853867</c:v>
                </c:pt>
                <c:pt idx="109" formatCode="#,##0.0">
                  <c:v>164.39454996095526</c:v>
                </c:pt>
                <c:pt idx="110" formatCode="#,##0.0">
                  <c:v>155.37142506676935</c:v>
                </c:pt>
                <c:pt idx="111" formatCode="#,##0.0">
                  <c:v>154.32885903621332</c:v>
                </c:pt>
                <c:pt idx="112" formatCode="#,##0.0">
                  <c:v>154.65424638527048</c:v>
                </c:pt>
                <c:pt idx="113" formatCode="#,##0.0">
                  <c:v>159.22575649396981</c:v>
                </c:pt>
                <c:pt idx="114" formatCode="#,##0.0">
                  <c:v>159.29915588441793</c:v>
                </c:pt>
                <c:pt idx="115" formatCode="#,##0.0">
                  <c:v>156.43972346625947</c:v>
                </c:pt>
                <c:pt idx="116" formatCode="#,##0.0">
                  <c:v>158.44093006090594</c:v>
                </c:pt>
                <c:pt idx="117" formatCode="#,##0.0">
                  <c:v>162.20274316569532</c:v>
                </c:pt>
                <c:pt idx="118" formatCode="#,##0.0">
                  <c:v>161.56086653380561</c:v>
                </c:pt>
                <c:pt idx="119" formatCode="#,##0.0">
                  <c:v>153.03897197179123</c:v>
                </c:pt>
                <c:pt idx="120" formatCode="#,##0.0">
                  <c:v>155.05646010446304</c:v>
                </c:pt>
                <c:pt idx="121" formatCode="#,##0.0">
                  <c:v>156.63870291884723</c:v>
                </c:pt>
                <c:pt idx="122" formatCode="#,##0.0">
                  <c:v>151.10292659392564</c:v>
                </c:pt>
                <c:pt idx="123" formatCode="#,##0.0">
                  <c:v>151.2819715729492</c:v>
                </c:pt>
                <c:pt idx="124" formatCode="#,##0.0">
                  <c:v>148.33960055157735</c:v>
                </c:pt>
                <c:pt idx="125" formatCode="#,##0.0">
                  <c:v>151.95142221964716</c:v>
                </c:pt>
                <c:pt idx="126" formatCode="#,##0.0">
                  <c:v>150.97954930326335</c:v>
                </c:pt>
                <c:pt idx="127" formatCode="#,##0.0">
                  <c:v>142.14976667893592</c:v>
                </c:pt>
                <c:pt idx="128" formatCode="#,##0.0">
                  <c:v>148.99392656211683</c:v>
                </c:pt>
                <c:pt idx="129" formatCode="#,##0.0">
                  <c:v>145.98352962628752</c:v>
                </c:pt>
                <c:pt idx="130" formatCode="#,##0.0">
                  <c:v>147.62645229691793</c:v>
                </c:pt>
                <c:pt idx="131" formatCode="#,##0.0">
                  <c:v>143.28577226357805</c:v>
                </c:pt>
                <c:pt idx="132" formatCode="#,##0.0">
                  <c:v>149.16190146581476</c:v>
                </c:pt>
                <c:pt idx="133" formatCode="#,##0.0">
                  <c:v>152.52421533996244</c:v>
                </c:pt>
                <c:pt idx="134" formatCode="#,##0.0">
                  <c:v>149.06172407629646</c:v>
                </c:pt>
                <c:pt idx="135" formatCode="#,##0.0">
                  <c:v>145.15556292224852</c:v>
                </c:pt>
                <c:pt idx="136" formatCode="#,##0.0">
                  <c:v>145.39229019187559</c:v>
                </c:pt>
                <c:pt idx="137" formatCode="#,##0.0">
                  <c:v>135.02139905150551</c:v>
                </c:pt>
                <c:pt idx="138" formatCode="#,##0.0">
                  <c:v>139.87806097329508</c:v>
                </c:pt>
                <c:pt idx="139" formatCode="#,##0.0">
                  <c:v>139.4852648116451</c:v>
                </c:pt>
                <c:pt idx="140" formatCode="#,##0.0">
                  <c:v>135.37177219906599</c:v>
                </c:pt>
                <c:pt idx="141" formatCode="#,##0.0">
                  <c:v>134.47851493955682</c:v>
                </c:pt>
                <c:pt idx="142" formatCode="General">
                  <c:v>137.19999999999999</c:v>
                </c:pt>
                <c:pt idx="143" formatCode="General">
                  <c:v>138.30000000000001</c:v>
                </c:pt>
                <c:pt idx="144" formatCode="General">
                  <c:v>143</c:v>
                </c:pt>
                <c:pt idx="145" formatCode="General">
                  <c:v>140.5</c:v>
                </c:pt>
                <c:pt idx="146" formatCode="General">
                  <c:v>127.9</c:v>
                </c:pt>
                <c:pt idx="147" formatCode="General">
                  <c:v>95.4</c:v>
                </c:pt>
                <c:pt idx="148" formatCode="General">
                  <c:v>105.6</c:v>
                </c:pt>
                <c:pt idx="149" formatCode="General">
                  <c:v>116.2</c:v>
                </c:pt>
                <c:pt idx="150" formatCode="General">
                  <c:v>120</c:v>
                </c:pt>
                <c:pt idx="151" formatCode="General">
                  <c:v>127.8</c:v>
                </c:pt>
                <c:pt idx="152" formatCode="General">
                  <c:v>133.69999999999999</c:v>
                </c:pt>
                <c:pt idx="153" formatCode="General">
                  <c:v>133.80000000000001</c:v>
                </c:pt>
                <c:pt idx="154" formatCode="General">
                  <c:v>134.1</c:v>
                </c:pt>
                <c:pt idx="155" formatCode="General">
                  <c:v>131.69999999999999</c:v>
                </c:pt>
                <c:pt idx="156">
                  <c:v>136.8293096758</c:v>
                </c:pt>
                <c:pt idx="157">
                  <c:v>137.34</c:v>
                </c:pt>
                <c:pt idx="158">
                  <c:v>138.948196260949</c:v>
                </c:pt>
                <c:pt idx="159">
                  <c:v>142.63999999999999</c:v>
                </c:pt>
                <c:pt idx="160">
                  <c:v>150.65</c:v>
                </c:pt>
                <c:pt idx="161" formatCode="#,##0.0">
                  <c:v>152.85</c:v>
                </c:pt>
                <c:pt idx="162" formatCode="General">
                  <c:v>149.30000000000001</c:v>
                </c:pt>
                <c:pt idx="163">
                  <c:v>151.5</c:v>
                </c:pt>
                <c:pt idx="164">
                  <c:v>148.97</c:v>
                </c:pt>
                <c:pt idx="165">
                  <c:v>152.87</c:v>
                </c:pt>
                <c:pt idx="166">
                  <c:v>154.57</c:v>
                </c:pt>
                <c:pt idx="167">
                  <c:v>150.86000000000001</c:v>
                </c:pt>
                <c:pt idx="168">
                  <c:v>150.05000000000001</c:v>
                </c:pt>
                <c:pt idx="169">
                  <c:v>150.44999999999999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E8-834F-B6CB-BCAACF8E2DFF}"/>
            </c:ext>
          </c:extLst>
        </c:ser>
        <c:ser>
          <c:idx val="3"/>
          <c:order val="3"/>
          <c:tx>
            <c:strRef>
              <c:f>Blatt1!$E$1</c:f>
              <c:strCache>
                <c:ptCount val="1"/>
                <c:pt idx="0">
                  <c:v>  Logistics/ Ind.</c:v>
                </c:pt>
              </c:strCache>
            </c:strRef>
          </c:tx>
          <c:spPr>
            <a:ln w="698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Blatt1!$A$2:$A$171</c:f>
              <c:strCache>
                <c:ptCount val="170"/>
                <c:pt idx="0">
                  <c:v>2008</c:v>
                </c:pt>
                <c:pt idx="1">
                  <c:v>Februar 2008</c:v>
                </c:pt>
                <c:pt idx="2">
                  <c:v>März 2008</c:v>
                </c:pt>
                <c:pt idx="3">
                  <c:v>April 2010</c:v>
                </c:pt>
                <c:pt idx="4">
                  <c:v>Mai 2008</c:v>
                </c:pt>
                <c:pt idx="5">
                  <c:v>Juni 2008</c:v>
                </c:pt>
                <c:pt idx="6">
                  <c:v>Juli 2008</c:v>
                </c:pt>
                <c:pt idx="7">
                  <c:v>August 2008</c:v>
                </c:pt>
                <c:pt idx="8">
                  <c:v>September 2008</c:v>
                </c:pt>
                <c:pt idx="9">
                  <c:v>Oktober 2008</c:v>
                </c:pt>
                <c:pt idx="10">
                  <c:v>November 2008</c:v>
                </c:pt>
                <c:pt idx="11">
                  <c:v>Dezember 2008</c:v>
                </c:pt>
                <c:pt idx="12">
                  <c:v>2009</c:v>
                </c:pt>
                <c:pt idx="13">
                  <c:v>Februar 2009</c:v>
                </c:pt>
                <c:pt idx="14">
                  <c:v>März 2009</c:v>
                </c:pt>
                <c:pt idx="15">
                  <c:v>39539</c:v>
                </c:pt>
                <c:pt idx="16">
                  <c:v>Mai 2009</c:v>
                </c:pt>
                <c:pt idx="17">
                  <c:v>Juni 2009</c:v>
                </c:pt>
                <c:pt idx="18">
                  <c:v>Juli 2009</c:v>
                </c:pt>
                <c:pt idx="19">
                  <c:v>August 2009</c:v>
                </c:pt>
                <c:pt idx="20">
                  <c:v>September 2009</c:v>
                </c:pt>
                <c:pt idx="21">
                  <c:v>Oktober 2009</c:v>
                </c:pt>
                <c:pt idx="22">
                  <c:v>November 2009</c:v>
                </c:pt>
                <c:pt idx="23">
                  <c:v>Dezember 2009</c:v>
                </c:pt>
                <c:pt idx="24">
                  <c:v>2010</c:v>
                </c:pt>
                <c:pt idx="25">
                  <c:v>Februar 2010</c:v>
                </c:pt>
                <c:pt idx="26">
                  <c:v>März 2010</c:v>
                </c:pt>
                <c:pt idx="27">
                  <c:v>April 2010</c:v>
                </c:pt>
                <c:pt idx="28">
                  <c:v>Mai 2010</c:v>
                </c:pt>
                <c:pt idx="29">
                  <c:v>Juni 2010</c:v>
                </c:pt>
                <c:pt idx="30">
                  <c:v>Juli 2010</c:v>
                </c:pt>
                <c:pt idx="31">
                  <c:v>August 2010</c:v>
                </c:pt>
                <c:pt idx="32">
                  <c:v>September 2010</c:v>
                </c:pt>
                <c:pt idx="33">
                  <c:v>Oktober 2010</c:v>
                </c:pt>
                <c:pt idx="34">
                  <c:v>November 2010</c:v>
                </c:pt>
                <c:pt idx="35">
                  <c:v>Dezember 2010</c:v>
                </c:pt>
                <c:pt idx="36">
                  <c:v>2011</c:v>
                </c:pt>
                <c:pt idx="37">
                  <c:v>Februar 2011</c:v>
                </c:pt>
                <c:pt idx="38">
                  <c:v>März 2011</c:v>
                </c:pt>
                <c:pt idx="39">
                  <c:v>April 2011</c:v>
                </c:pt>
                <c:pt idx="40">
                  <c:v>Mai 2011</c:v>
                </c:pt>
                <c:pt idx="41">
                  <c:v>Juni 2011</c:v>
                </c:pt>
                <c:pt idx="42">
                  <c:v>Juli 2011</c:v>
                </c:pt>
                <c:pt idx="43">
                  <c:v>August 2011</c:v>
                </c:pt>
                <c:pt idx="44">
                  <c:v>September 2011</c:v>
                </c:pt>
                <c:pt idx="45">
                  <c:v>Oktober 2011</c:v>
                </c:pt>
                <c:pt idx="46">
                  <c:v>November 2011</c:v>
                </c:pt>
                <c:pt idx="47">
                  <c:v>Dezember 2011</c:v>
                </c:pt>
                <c:pt idx="48">
                  <c:v>2012</c:v>
                </c:pt>
                <c:pt idx="49">
                  <c:v>Februar 2012</c:v>
                </c:pt>
                <c:pt idx="50">
                  <c:v>März 2012</c:v>
                </c:pt>
                <c:pt idx="51">
                  <c:v>April 2012</c:v>
                </c:pt>
                <c:pt idx="52">
                  <c:v>Mai 2012</c:v>
                </c:pt>
                <c:pt idx="53">
                  <c:v>Juni 2012</c:v>
                </c:pt>
                <c:pt idx="54">
                  <c:v>Juli 2012</c:v>
                </c:pt>
                <c:pt idx="55">
                  <c:v>August 2012</c:v>
                </c:pt>
                <c:pt idx="56">
                  <c:v>September 2012</c:v>
                </c:pt>
                <c:pt idx="57">
                  <c:v>Oktober 2012</c:v>
                </c:pt>
                <c:pt idx="58">
                  <c:v>November 2012</c:v>
                </c:pt>
                <c:pt idx="59">
                  <c:v>Dezember 2012</c:v>
                </c:pt>
                <c:pt idx="60">
                  <c:v>2013</c:v>
                </c:pt>
                <c:pt idx="61">
                  <c:v>Februar 2013</c:v>
                </c:pt>
                <c:pt idx="62">
                  <c:v>März 2013</c:v>
                </c:pt>
                <c:pt idx="63">
                  <c:v>April 2013</c:v>
                </c:pt>
                <c:pt idx="64">
                  <c:v>Mai 2013</c:v>
                </c:pt>
                <c:pt idx="65">
                  <c:v>Juni 2013</c:v>
                </c:pt>
                <c:pt idx="66">
                  <c:v>Juli 2013</c:v>
                </c:pt>
                <c:pt idx="67">
                  <c:v>August 2013</c:v>
                </c:pt>
                <c:pt idx="68">
                  <c:v>September 2013</c:v>
                </c:pt>
                <c:pt idx="69">
                  <c:v>Oktober 2013</c:v>
                </c:pt>
                <c:pt idx="70">
                  <c:v>November 2013</c:v>
                </c:pt>
                <c:pt idx="71">
                  <c:v>Dezember 2013</c:v>
                </c:pt>
                <c:pt idx="72">
                  <c:v>2014</c:v>
                </c:pt>
                <c:pt idx="73">
                  <c:v>Februar 2014</c:v>
                </c:pt>
                <c:pt idx="74">
                  <c:v>März 2014</c:v>
                </c:pt>
                <c:pt idx="75">
                  <c:v>April 2014</c:v>
                </c:pt>
                <c:pt idx="76">
                  <c:v>Mai 2014</c:v>
                </c:pt>
                <c:pt idx="77">
                  <c:v>Juni 2014</c:v>
                </c:pt>
                <c:pt idx="78">
                  <c:v>Juli 2014</c:v>
                </c:pt>
                <c:pt idx="79">
                  <c:v>August 2014</c:v>
                </c:pt>
                <c:pt idx="80">
                  <c:v>September 2014</c:v>
                </c:pt>
                <c:pt idx="81">
                  <c:v>Oktober 2014</c:v>
                </c:pt>
                <c:pt idx="82">
                  <c:v>November 2014</c:v>
                </c:pt>
                <c:pt idx="83">
                  <c:v>Dezember 2014</c:v>
                </c:pt>
                <c:pt idx="84">
                  <c:v>2015</c:v>
                </c:pt>
                <c:pt idx="85">
                  <c:v>Februar 2015</c:v>
                </c:pt>
                <c:pt idx="86">
                  <c:v>März 2015</c:v>
                </c:pt>
                <c:pt idx="87">
                  <c:v>April 2015</c:v>
                </c:pt>
                <c:pt idx="88">
                  <c:v>Mai 2015</c:v>
                </c:pt>
                <c:pt idx="89">
                  <c:v>Juni 2015</c:v>
                </c:pt>
                <c:pt idx="90">
                  <c:v>Juli 2015</c:v>
                </c:pt>
                <c:pt idx="91">
                  <c:v>August 2015</c:v>
                </c:pt>
                <c:pt idx="92">
                  <c:v>September 2015</c:v>
                </c:pt>
                <c:pt idx="93">
                  <c:v>Oktober 2015</c:v>
                </c:pt>
                <c:pt idx="94">
                  <c:v>November 2015</c:v>
                </c:pt>
                <c:pt idx="95">
                  <c:v>Dezember 2015</c:v>
                </c:pt>
                <c:pt idx="96">
                  <c:v>2016</c:v>
                </c:pt>
                <c:pt idx="97">
                  <c:v>Februar 2016</c:v>
                </c:pt>
                <c:pt idx="98">
                  <c:v>März 2016</c:v>
                </c:pt>
                <c:pt idx="99">
                  <c:v>April 2016</c:v>
                </c:pt>
                <c:pt idx="100">
                  <c:v>Mai 2016</c:v>
                </c:pt>
                <c:pt idx="101">
                  <c:v>Juni 2016</c:v>
                </c:pt>
                <c:pt idx="102">
                  <c:v>Juli 2016</c:v>
                </c:pt>
                <c:pt idx="103">
                  <c:v>August 2016</c:v>
                </c:pt>
                <c:pt idx="104">
                  <c:v>September 2016</c:v>
                </c:pt>
                <c:pt idx="105">
                  <c:v>Oktober 2016</c:v>
                </c:pt>
                <c:pt idx="106">
                  <c:v>November 2016</c:v>
                </c:pt>
                <c:pt idx="107">
                  <c:v>Dezember 2016</c:v>
                </c:pt>
                <c:pt idx="108">
                  <c:v>2017</c:v>
                </c:pt>
                <c:pt idx="109">
                  <c:v>Februar 2017</c:v>
                </c:pt>
                <c:pt idx="110">
                  <c:v>März 2017</c:v>
                </c:pt>
                <c:pt idx="111">
                  <c:v>April 2017</c:v>
                </c:pt>
                <c:pt idx="112">
                  <c:v>Mai 2017</c:v>
                </c:pt>
                <c:pt idx="113">
                  <c:v>Juni 2017</c:v>
                </c:pt>
                <c:pt idx="114">
                  <c:v>Juli 2017</c:v>
                </c:pt>
                <c:pt idx="115">
                  <c:v>August 2017</c:v>
                </c:pt>
                <c:pt idx="116">
                  <c:v>September 2017</c:v>
                </c:pt>
                <c:pt idx="117">
                  <c:v>Oktober 2017</c:v>
                </c:pt>
                <c:pt idx="118">
                  <c:v>November 2017</c:v>
                </c:pt>
                <c:pt idx="119">
                  <c:v>Dezember 2017</c:v>
                </c:pt>
                <c:pt idx="120">
                  <c:v>2018</c:v>
                </c:pt>
                <c:pt idx="121">
                  <c:v>Februar 2018</c:v>
                </c:pt>
                <c:pt idx="122">
                  <c:v>März 2018</c:v>
                </c:pt>
                <c:pt idx="123">
                  <c:v>April 2018</c:v>
                </c:pt>
                <c:pt idx="124">
                  <c:v>Mai 2018</c:v>
                </c:pt>
                <c:pt idx="125">
                  <c:v>Juni 2018</c:v>
                </c:pt>
                <c:pt idx="126">
                  <c:v>Juli 2018</c:v>
                </c:pt>
                <c:pt idx="127">
                  <c:v>August 2018</c:v>
                </c:pt>
                <c:pt idx="128">
                  <c:v>September 2018</c:v>
                </c:pt>
                <c:pt idx="129">
                  <c:v>Oktober 2018</c:v>
                </c:pt>
                <c:pt idx="130">
                  <c:v>November 2018</c:v>
                </c:pt>
                <c:pt idx="131">
                  <c:v>Dezember 2018</c:v>
                </c:pt>
                <c:pt idx="132">
                  <c:v>2019</c:v>
                </c:pt>
                <c:pt idx="133">
                  <c:v>Februar 2019</c:v>
                </c:pt>
                <c:pt idx="134">
                  <c:v>März 2019</c:v>
                </c:pt>
                <c:pt idx="135">
                  <c:v>April 2019</c:v>
                </c:pt>
                <c:pt idx="136">
                  <c:v>Mai 2019</c:v>
                </c:pt>
                <c:pt idx="137">
                  <c:v>Juni 2019</c:v>
                </c:pt>
                <c:pt idx="138">
                  <c:v>Juli 2019</c:v>
                </c:pt>
                <c:pt idx="139">
                  <c:v>August 2019</c:v>
                </c:pt>
                <c:pt idx="140">
                  <c:v>September 2019</c:v>
                </c:pt>
                <c:pt idx="141">
                  <c:v>Oktober 2019</c:v>
                </c:pt>
                <c:pt idx="142">
                  <c:v>November 2019</c:v>
                </c:pt>
                <c:pt idx="143">
                  <c:v>Dezember 2019</c:v>
                </c:pt>
                <c:pt idx="144">
                  <c:v>2020</c:v>
                </c:pt>
                <c:pt idx="145">
                  <c:v>Februar 2020</c:v>
                </c:pt>
                <c:pt idx="146">
                  <c:v>März 2020</c:v>
                </c:pt>
                <c:pt idx="147">
                  <c:v>April 2020</c:v>
                </c:pt>
                <c:pt idx="148">
                  <c:v>Mai 2020</c:v>
                </c:pt>
                <c:pt idx="149">
                  <c:v>Juni 2020</c:v>
                </c:pt>
                <c:pt idx="150">
                  <c:v>Juli 2020</c:v>
                </c:pt>
                <c:pt idx="151">
                  <c:v>August 2020</c:v>
                </c:pt>
                <c:pt idx="152">
                  <c:v>September 2020</c:v>
                </c:pt>
                <c:pt idx="153">
                  <c:v>Oktober 2020</c:v>
                </c:pt>
                <c:pt idx="154">
                  <c:v>November 2020</c:v>
                </c:pt>
                <c:pt idx="155">
                  <c:v>Dezember 2020</c:v>
                </c:pt>
                <c:pt idx="156">
                  <c:v>2021</c:v>
                </c:pt>
                <c:pt idx="157">
                  <c:v>Februar 2021</c:v>
                </c:pt>
                <c:pt idx="158">
                  <c:v>März 2021</c:v>
                </c:pt>
                <c:pt idx="159">
                  <c:v>April 2021</c:v>
                </c:pt>
                <c:pt idx="160">
                  <c:v>Mai 2021</c:v>
                </c:pt>
                <c:pt idx="161">
                  <c:v>Juni 2021</c:v>
                </c:pt>
                <c:pt idx="162">
                  <c:v>July 2021</c:v>
                </c:pt>
                <c:pt idx="163">
                  <c:v>August 2021</c:v>
                </c:pt>
                <c:pt idx="164">
                  <c:v>September 2021</c:v>
                </c:pt>
                <c:pt idx="165">
                  <c:v>Oktober 2021</c:v>
                </c:pt>
                <c:pt idx="166">
                  <c:v>November 2021</c:v>
                </c:pt>
                <c:pt idx="167">
                  <c:v>Dezember 2021</c:v>
                </c:pt>
                <c:pt idx="168">
                  <c:v>2022</c:v>
                </c:pt>
                <c:pt idx="169">
                  <c:v>Februar 2022</c:v>
                </c:pt>
              </c:strCache>
            </c:strRef>
          </c:cat>
          <c:val>
            <c:numRef>
              <c:f>Blatt1!$E$2:$E$171</c:f>
              <c:numCache>
                <c:formatCode>General</c:formatCode>
                <c:ptCount val="170"/>
                <c:pt idx="29" formatCode="0.0">
                  <c:v>96.7</c:v>
                </c:pt>
                <c:pt idx="30" formatCode="0.0">
                  <c:v>104.8366944110594</c:v>
                </c:pt>
                <c:pt idx="31" formatCode="0.0">
                  <c:v>116.26049732829586</c:v>
                </c:pt>
                <c:pt idx="32" formatCode="0.0">
                  <c:v>119.85</c:v>
                </c:pt>
                <c:pt idx="33" formatCode="0.0">
                  <c:v>124.6</c:v>
                </c:pt>
                <c:pt idx="34" formatCode="0.0">
                  <c:v>129.61000000000001</c:v>
                </c:pt>
                <c:pt idx="35" formatCode="0.0">
                  <c:v>129.37</c:v>
                </c:pt>
                <c:pt idx="36" formatCode="0.0">
                  <c:v>127.61</c:v>
                </c:pt>
                <c:pt idx="37" formatCode="0.0">
                  <c:v>138.08000000000001</c:v>
                </c:pt>
                <c:pt idx="38" formatCode="0.0">
                  <c:v>127.27</c:v>
                </c:pt>
                <c:pt idx="39" formatCode="0.0">
                  <c:v>128.77000000000001</c:v>
                </c:pt>
                <c:pt idx="40" formatCode="0.0">
                  <c:v>137.35</c:v>
                </c:pt>
                <c:pt idx="41" formatCode="0.0">
                  <c:v>131.6</c:v>
                </c:pt>
                <c:pt idx="42" formatCode="0.0">
                  <c:v>132.69</c:v>
                </c:pt>
                <c:pt idx="43" formatCode="0.0">
                  <c:v>125.68</c:v>
                </c:pt>
                <c:pt idx="44" formatCode="0.0">
                  <c:v>107.25</c:v>
                </c:pt>
                <c:pt idx="45" formatCode="0.0">
                  <c:v>112.7</c:v>
                </c:pt>
                <c:pt idx="46" formatCode="0.0">
                  <c:v>109.2</c:v>
                </c:pt>
                <c:pt idx="47" formatCode="0.0">
                  <c:v>108.86</c:v>
                </c:pt>
                <c:pt idx="48" formatCode="0.0">
                  <c:v>128.58000000000001</c:v>
                </c:pt>
                <c:pt idx="49" formatCode="0.0">
                  <c:v>120.66</c:v>
                </c:pt>
                <c:pt idx="50" formatCode="0.0">
                  <c:v>122.05</c:v>
                </c:pt>
                <c:pt idx="51" formatCode="0.0">
                  <c:v>115.72</c:v>
                </c:pt>
                <c:pt idx="52" formatCode="0.0">
                  <c:v>110.4</c:v>
                </c:pt>
                <c:pt idx="53" formatCode="0.0">
                  <c:v>112.48</c:v>
                </c:pt>
                <c:pt idx="54" formatCode="0.0">
                  <c:v>101.2</c:v>
                </c:pt>
                <c:pt idx="55" formatCode="0.0">
                  <c:v>106.49</c:v>
                </c:pt>
                <c:pt idx="56" formatCode="0.0">
                  <c:v>101.14</c:v>
                </c:pt>
                <c:pt idx="57" formatCode="0.0">
                  <c:v>104.94</c:v>
                </c:pt>
                <c:pt idx="58" formatCode="0.0">
                  <c:v>101.42</c:v>
                </c:pt>
                <c:pt idx="59" formatCode="0.0">
                  <c:v>106.31</c:v>
                </c:pt>
                <c:pt idx="60" formatCode="0.0">
                  <c:v>105.12</c:v>
                </c:pt>
                <c:pt idx="61" formatCode="0.0">
                  <c:v>117.56300002530759</c:v>
                </c:pt>
                <c:pt idx="62" formatCode="0.0">
                  <c:v>116.7</c:v>
                </c:pt>
                <c:pt idx="63" formatCode="0.0">
                  <c:v>126.02438888723151</c:v>
                </c:pt>
                <c:pt idx="64" formatCode="0.0">
                  <c:v>120.34</c:v>
                </c:pt>
                <c:pt idx="65" formatCode="0.0">
                  <c:v>117.61</c:v>
                </c:pt>
                <c:pt idx="66" formatCode="0.0">
                  <c:v>122.96</c:v>
                </c:pt>
                <c:pt idx="67" formatCode="0.0">
                  <c:v>121.24</c:v>
                </c:pt>
                <c:pt idx="68" formatCode="0.0">
                  <c:v>128.84</c:v>
                </c:pt>
                <c:pt idx="69" formatCode="0.0">
                  <c:v>124.71</c:v>
                </c:pt>
                <c:pt idx="70" formatCode="0.0">
                  <c:v>123.58</c:v>
                </c:pt>
                <c:pt idx="71" formatCode="0.0">
                  <c:v>132.72022078549321</c:v>
                </c:pt>
                <c:pt idx="72" formatCode="0.0">
                  <c:v>136.63999999999999</c:v>
                </c:pt>
                <c:pt idx="73" formatCode="0.0">
                  <c:v>136.18</c:v>
                </c:pt>
                <c:pt idx="74" formatCode="0.0">
                  <c:v>145.88999999999999</c:v>
                </c:pt>
                <c:pt idx="75" formatCode="0.0">
                  <c:v>140.03</c:v>
                </c:pt>
                <c:pt idx="76" formatCode="0.0">
                  <c:v>137.78</c:v>
                </c:pt>
                <c:pt idx="77" formatCode="0.0">
                  <c:v>139.72</c:v>
                </c:pt>
                <c:pt idx="78" formatCode="0.0">
                  <c:v>138.59</c:v>
                </c:pt>
                <c:pt idx="79" formatCode="0.0">
                  <c:v>116</c:v>
                </c:pt>
                <c:pt idx="80" formatCode="0.0">
                  <c:v>127.8</c:v>
                </c:pt>
                <c:pt idx="81" formatCode="0.0">
                  <c:v>129.5</c:v>
                </c:pt>
                <c:pt idx="82" formatCode="0.0">
                  <c:v>130.13</c:v>
                </c:pt>
                <c:pt idx="83" formatCode="0.0">
                  <c:v>136.29</c:v>
                </c:pt>
                <c:pt idx="84" formatCode="0.0">
                  <c:v>141.63999999999999</c:v>
                </c:pt>
                <c:pt idx="85" formatCode="0.0">
                  <c:v>149.90045955526784</c:v>
                </c:pt>
                <c:pt idx="86" formatCode="0.0">
                  <c:v>153.03</c:v>
                </c:pt>
                <c:pt idx="87" formatCode="0.0">
                  <c:v>142.36000000000001</c:v>
                </c:pt>
                <c:pt idx="88" formatCode="0.0">
                  <c:v>135.9</c:v>
                </c:pt>
                <c:pt idx="89" formatCode="0.0">
                  <c:v>135.13999999999999</c:v>
                </c:pt>
                <c:pt idx="90" formatCode="0.0">
                  <c:v>141.61000000000001</c:v>
                </c:pt>
                <c:pt idx="91" formatCode="0.0">
                  <c:v>139.55000000000001</c:v>
                </c:pt>
                <c:pt idx="92" formatCode="0.0">
                  <c:v>140.38999999999999</c:v>
                </c:pt>
                <c:pt idx="93" formatCode="0.0">
                  <c:v>146.82</c:v>
                </c:pt>
                <c:pt idx="94" formatCode="0.0">
                  <c:v>146.54</c:v>
                </c:pt>
                <c:pt idx="95" formatCode="0.0">
                  <c:v>147.36439464453781</c:v>
                </c:pt>
                <c:pt idx="96" formatCode="0.0">
                  <c:v>147.53027946876352</c:v>
                </c:pt>
                <c:pt idx="97" formatCode="0.0">
                  <c:v>140.05708091341955</c:v>
                </c:pt>
                <c:pt idx="98" formatCode="0.0">
                  <c:v>141.20531676110801</c:v>
                </c:pt>
                <c:pt idx="99" formatCode="0.0">
                  <c:v>141.42925116997714</c:v>
                </c:pt>
                <c:pt idx="100" formatCode="0.0">
                  <c:v>143.2681086799916</c:v>
                </c:pt>
                <c:pt idx="101" formatCode="0.0">
                  <c:v>145.25821274917178</c:v>
                </c:pt>
                <c:pt idx="102" formatCode="0.0">
                  <c:v>137.61025680730734</c:v>
                </c:pt>
                <c:pt idx="103" formatCode="0.0">
                  <c:v>139.11732855696624</c:v>
                </c:pt>
                <c:pt idx="104" formatCode="0.0">
                  <c:v>141.12727683828365</c:v>
                </c:pt>
                <c:pt idx="105" formatCode="0.0">
                  <c:v>150.29280586477978</c:v>
                </c:pt>
                <c:pt idx="106" formatCode="0.0">
                  <c:v>147.97661992661455</c:v>
                </c:pt>
                <c:pt idx="107" formatCode="0.0">
                  <c:v>146.59986880522382</c:v>
                </c:pt>
                <c:pt idx="108" formatCode="0.0">
                  <c:v>142.51052405484768</c:v>
                </c:pt>
                <c:pt idx="109" formatCode="#,##0.0">
                  <c:v>146.89670589281121</c:v>
                </c:pt>
                <c:pt idx="110" formatCode="#,##0.0">
                  <c:v>144.42776932417405</c:v>
                </c:pt>
                <c:pt idx="111" formatCode="#,##0.0">
                  <c:v>141.61232250436007</c:v>
                </c:pt>
                <c:pt idx="112" formatCode="#,##0.0">
                  <c:v>142.05682314579309</c:v>
                </c:pt>
                <c:pt idx="113" formatCode="#,##0.0">
                  <c:v>148.59322552874454</c:v>
                </c:pt>
                <c:pt idx="114" formatCode="#,##0.0">
                  <c:v>143.05886471251642</c:v>
                </c:pt>
                <c:pt idx="115" formatCode="#,##0.0">
                  <c:v>145.8160397493628</c:v>
                </c:pt>
                <c:pt idx="116" formatCode="#,##0.0">
                  <c:v>147.7683444763108</c:v>
                </c:pt>
                <c:pt idx="117" formatCode="#,##0.0">
                  <c:v>153.19450489446547</c:v>
                </c:pt>
                <c:pt idx="118" formatCode="#,##0.0">
                  <c:v>146.96988510931345</c:v>
                </c:pt>
                <c:pt idx="119" formatCode="#,##0.0">
                  <c:v>151.27296582297623</c:v>
                </c:pt>
                <c:pt idx="120" formatCode="#,##0.0">
                  <c:v>148.37148746039924</c:v>
                </c:pt>
                <c:pt idx="121" formatCode="#,##0.0">
                  <c:v>149.84549757354353</c:v>
                </c:pt>
                <c:pt idx="122" formatCode="#,##0.0">
                  <c:v>143.18673810587808</c:v>
                </c:pt>
                <c:pt idx="123" formatCode="#,##0.0">
                  <c:v>148.76572844825745</c:v>
                </c:pt>
                <c:pt idx="124" formatCode="#,##0.0">
                  <c:v>140.87984187506947</c:v>
                </c:pt>
                <c:pt idx="125" formatCode="#,##0.0">
                  <c:v>140.61278253573323</c:v>
                </c:pt>
                <c:pt idx="126" formatCode="#,##0.0">
                  <c:v>138.52005505619519</c:v>
                </c:pt>
                <c:pt idx="127" formatCode="#,##0.0">
                  <c:v>135.61785808193468</c:v>
                </c:pt>
                <c:pt idx="128" formatCode="#,##0.0">
                  <c:v>137.90937651019334</c:v>
                </c:pt>
                <c:pt idx="129" formatCode="#,##0.0">
                  <c:v>144.50797116688744</c:v>
                </c:pt>
                <c:pt idx="130" formatCode="#,##0.0">
                  <c:v>142.08278417503703</c:v>
                </c:pt>
                <c:pt idx="131" formatCode="#,##0.0">
                  <c:v>143.16326618215538</c:v>
                </c:pt>
                <c:pt idx="132" formatCode="#,##0.0">
                  <c:v>148.88116823134897</c:v>
                </c:pt>
                <c:pt idx="133" formatCode="#,##0.0">
                  <c:v>148.83787200958255</c:v>
                </c:pt>
                <c:pt idx="134" formatCode="#,##0.0">
                  <c:v>143.31395741721497</c:v>
                </c:pt>
                <c:pt idx="135" formatCode="#,##0.0">
                  <c:v>141.12791666977114</c:v>
                </c:pt>
                <c:pt idx="136" formatCode="#,##0.0">
                  <c:v>143.70907951854394</c:v>
                </c:pt>
                <c:pt idx="137" formatCode="#,##0.0">
                  <c:v>138.56784121364774</c:v>
                </c:pt>
                <c:pt idx="138" formatCode="#,##0.0">
                  <c:v>130.36460696161515</c:v>
                </c:pt>
                <c:pt idx="139" formatCode="#,##0.0">
                  <c:v>136.36929704969936</c:v>
                </c:pt>
                <c:pt idx="140" formatCode="#,##0.0">
                  <c:v>137.066549961341</c:v>
                </c:pt>
                <c:pt idx="141" formatCode="#,##0.0">
                  <c:v>133.09973262477308</c:v>
                </c:pt>
                <c:pt idx="142">
                  <c:v>133.30000000000001</c:v>
                </c:pt>
                <c:pt idx="143">
                  <c:v>135.4</c:v>
                </c:pt>
                <c:pt idx="144">
                  <c:v>137</c:v>
                </c:pt>
                <c:pt idx="145">
                  <c:v>136.1</c:v>
                </c:pt>
                <c:pt idx="146">
                  <c:v>131.30000000000001</c:v>
                </c:pt>
                <c:pt idx="147">
                  <c:v>120.5</c:v>
                </c:pt>
                <c:pt idx="148">
                  <c:v>133</c:v>
                </c:pt>
                <c:pt idx="149">
                  <c:v>134.69999999999999</c:v>
                </c:pt>
                <c:pt idx="150">
                  <c:v>128.1</c:v>
                </c:pt>
                <c:pt idx="151">
                  <c:v>122.7</c:v>
                </c:pt>
                <c:pt idx="152">
                  <c:v>140.69999999999999</c:v>
                </c:pt>
                <c:pt idx="153">
                  <c:v>138.4</c:v>
                </c:pt>
                <c:pt idx="154">
                  <c:v>141.9</c:v>
                </c:pt>
                <c:pt idx="155">
                  <c:v>136.6</c:v>
                </c:pt>
                <c:pt idx="156" formatCode="0.0">
                  <c:v>149.031047038049</c:v>
                </c:pt>
                <c:pt idx="157" formatCode="0.0">
                  <c:v>147.06</c:v>
                </c:pt>
                <c:pt idx="158" formatCode="0.0">
                  <c:v>150.39876285944499</c:v>
                </c:pt>
                <c:pt idx="159" formatCode="0.0">
                  <c:v>152.46</c:v>
                </c:pt>
                <c:pt idx="160" formatCode="0.0">
                  <c:v>159.30000000000001</c:v>
                </c:pt>
                <c:pt idx="161" formatCode="#,##0.0">
                  <c:v>161.74</c:v>
                </c:pt>
                <c:pt idx="162">
                  <c:v>160.5</c:v>
                </c:pt>
                <c:pt idx="163" formatCode="0.0">
                  <c:v>168.51</c:v>
                </c:pt>
                <c:pt idx="164" formatCode="0.0">
                  <c:v>165.59</c:v>
                </c:pt>
                <c:pt idx="165" formatCode="0.0">
                  <c:v>164.72</c:v>
                </c:pt>
                <c:pt idx="166" formatCode="0.0">
                  <c:v>164.46</c:v>
                </c:pt>
                <c:pt idx="167" formatCode="0.0">
                  <c:v>164.54</c:v>
                </c:pt>
                <c:pt idx="168" formatCode="0.0">
                  <c:v>158.80000000000001</c:v>
                </c:pt>
                <c:pt idx="169" formatCode="0.0">
                  <c:v>156.78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E8-834F-B6CB-BCAACF8E2DFF}"/>
            </c:ext>
          </c:extLst>
        </c:ser>
        <c:ser>
          <c:idx val="4"/>
          <c:order val="4"/>
          <c:tx>
            <c:strRef>
              <c:f>Blatt1!$F$1</c:f>
              <c:strCache>
                <c:ptCount val="1"/>
                <c:pt idx="0">
                  <c:v> Hotel</c:v>
                </c:pt>
              </c:strCache>
            </c:strRef>
          </c:tx>
          <c:spPr>
            <a:ln w="38100" cap="rnd">
              <a:solidFill>
                <a:srgbClr val="825598"/>
              </a:solidFill>
              <a:round/>
            </a:ln>
            <a:effectLst/>
          </c:spPr>
          <c:marker>
            <c:symbol val="none"/>
          </c:marker>
          <c:cat>
            <c:strRef>
              <c:f>Blatt1!$A$2:$A$171</c:f>
              <c:strCache>
                <c:ptCount val="170"/>
                <c:pt idx="0">
                  <c:v>2008</c:v>
                </c:pt>
                <c:pt idx="1">
                  <c:v>Februar 2008</c:v>
                </c:pt>
                <c:pt idx="2">
                  <c:v>März 2008</c:v>
                </c:pt>
                <c:pt idx="3">
                  <c:v>April 2010</c:v>
                </c:pt>
                <c:pt idx="4">
                  <c:v>Mai 2008</c:v>
                </c:pt>
                <c:pt idx="5">
                  <c:v>Juni 2008</c:v>
                </c:pt>
                <c:pt idx="6">
                  <c:v>Juli 2008</c:v>
                </c:pt>
                <c:pt idx="7">
                  <c:v>August 2008</c:v>
                </c:pt>
                <c:pt idx="8">
                  <c:v>September 2008</c:v>
                </c:pt>
                <c:pt idx="9">
                  <c:v>Oktober 2008</c:v>
                </c:pt>
                <c:pt idx="10">
                  <c:v>November 2008</c:v>
                </c:pt>
                <c:pt idx="11">
                  <c:v>Dezember 2008</c:v>
                </c:pt>
                <c:pt idx="12">
                  <c:v>2009</c:v>
                </c:pt>
                <c:pt idx="13">
                  <c:v>Februar 2009</c:v>
                </c:pt>
                <c:pt idx="14">
                  <c:v>März 2009</c:v>
                </c:pt>
                <c:pt idx="15">
                  <c:v>39539</c:v>
                </c:pt>
                <c:pt idx="16">
                  <c:v>Mai 2009</c:v>
                </c:pt>
                <c:pt idx="17">
                  <c:v>Juni 2009</c:v>
                </c:pt>
                <c:pt idx="18">
                  <c:v>Juli 2009</c:v>
                </c:pt>
                <c:pt idx="19">
                  <c:v>August 2009</c:v>
                </c:pt>
                <c:pt idx="20">
                  <c:v>September 2009</c:v>
                </c:pt>
                <c:pt idx="21">
                  <c:v>Oktober 2009</c:v>
                </c:pt>
                <c:pt idx="22">
                  <c:v>November 2009</c:v>
                </c:pt>
                <c:pt idx="23">
                  <c:v>Dezember 2009</c:v>
                </c:pt>
                <c:pt idx="24">
                  <c:v>2010</c:v>
                </c:pt>
                <c:pt idx="25">
                  <c:v>Februar 2010</c:v>
                </c:pt>
                <c:pt idx="26">
                  <c:v>März 2010</c:v>
                </c:pt>
                <c:pt idx="27">
                  <c:v>April 2010</c:v>
                </c:pt>
                <c:pt idx="28">
                  <c:v>Mai 2010</c:v>
                </c:pt>
                <c:pt idx="29">
                  <c:v>Juni 2010</c:v>
                </c:pt>
                <c:pt idx="30">
                  <c:v>Juli 2010</c:v>
                </c:pt>
                <c:pt idx="31">
                  <c:v>August 2010</c:v>
                </c:pt>
                <c:pt idx="32">
                  <c:v>September 2010</c:v>
                </c:pt>
                <c:pt idx="33">
                  <c:v>Oktober 2010</c:v>
                </c:pt>
                <c:pt idx="34">
                  <c:v>November 2010</c:v>
                </c:pt>
                <c:pt idx="35">
                  <c:v>Dezember 2010</c:v>
                </c:pt>
                <c:pt idx="36">
                  <c:v>2011</c:v>
                </c:pt>
                <c:pt idx="37">
                  <c:v>Februar 2011</c:v>
                </c:pt>
                <c:pt idx="38">
                  <c:v>März 2011</c:v>
                </c:pt>
                <c:pt idx="39">
                  <c:v>April 2011</c:v>
                </c:pt>
                <c:pt idx="40">
                  <c:v>Mai 2011</c:v>
                </c:pt>
                <c:pt idx="41">
                  <c:v>Juni 2011</c:v>
                </c:pt>
                <c:pt idx="42">
                  <c:v>Juli 2011</c:v>
                </c:pt>
                <c:pt idx="43">
                  <c:v>August 2011</c:v>
                </c:pt>
                <c:pt idx="44">
                  <c:v>September 2011</c:v>
                </c:pt>
                <c:pt idx="45">
                  <c:v>Oktober 2011</c:v>
                </c:pt>
                <c:pt idx="46">
                  <c:v>November 2011</c:v>
                </c:pt>
                <c:pt idx="47">
                  <c:v>Dezember 2011</c:v>
                </c:pt>
                <c:pt idx="48">
                  <c:v>2012</c:v>
                </c:pt>
                <c:pt idx="49">
                  <c:v>Februar 2012</c:v>
                </c:pt>
                <c:pt idx="50">
                  <c:v>März 2012</c:v>
                </c:pt>
                <c:pt idx="51">
                  <c:v>April 2012</c:v>
                </c:pt>
                <c:pt idx="52">
                  <c:v>Mai 2012</c:v>
                </c:pt>
                <c:pt idx="53">
                  <c:v>Juni 2012</c:v>
                </c:pt>
                <c:pt idx="54">
                  <c:v>Juli 2012</c:v>
                </c:pt>
                <c:pt idx="55">
                  <c:v>August 2012</c:v>
                </c:pt>
                <c:pt idx="56">
                  <c:v>September 2012</c:v>
                </c:pt>
                <c:pt idx="57">
                  <c:v>Oktober 2012</c:v>
                </c:pt>
                <c:pt idx="58">
                  <c:v>November 2012</c:v>
                </c:pt>
                <c:pt idx="59">
                  <c:v>Dezember 2012</c:v>
                </c:pt>
                <c:pt idx="60">
                  <c:v>2013</c:v>
                </c:pt>
                <c:pt idx="61">
                  <c:v>Februar 2013</c:v>
                </c:pt>
                <c:pt idx="62">
                  <c:v>März 2013</c:v>
                </c:pt>
                <c:pt idx="63">
                  <c:v>April 2013</c:v>
                </c:pt>
                <c:pt idx="64">
                  <c:v>Mai 2013</c:v>
                </c:pt>
                <c:pt idx="65">
                  <c:v>Juni 2013</c:v>
                </c:pt>
                <c:pt idx="66">
                  <c:v>Juli 2013</c:v>
                </c:pt>
                <c:pt idx="67">
                  <c:v>August 2013</c:v>
                </c:pt>
                <c:pt idx="68">
                  <c:v>September 2013</c:v>
                </c:pt>
                <c:pt idx="69">
                  <c:v>Oktober 2013</c:v>
                </c:pt>
                <c:pt idx="70">
                  <c:v>November 2013</c:v>
                </c:pt>
                <c:pt idx="71">
                  <c:v>Dezember 2013</c:v>
                </c:pt>
                <c:pt idx="72">
                  <c:v>2014</c:v>
                </c:pt>
                <c:pt idx="73">
                  <c:v>Februar 2014</c:v>
                </c:pt>
                <c:pt idx="74">
                  <c:v>März 2014</c:v>
                </c:pt>
                <c:pt idx="75">
                  <c:v>April 2014</c:v>
                </c:pt>
                <c:pt idx="76">
                  <c:v>Mai 2014</c:v>
                </c:pt>
                <c:pt idx="77">
                  <c:v>Juni 2014</c:v>
                </c:pt>
                <c:pt idx="78">
                  <c:v>Juli 2014</c:v>
                </c:pt>
                <c:pt idx="79">
                  <c:v>August 2014</c:v>
                </c:pt>
                <c:pt idx="80">
                  <c:v>September 2014</c:v>
                </c:pt>
                <c:pt idx="81">
                  <c:v>Oktober 2014</c:v>
                </c:pt>
                <c:pt idx="82">
                  <c:v>November 2014</c:v>
                </c:pt>
                <c:pt idx="83">
                  <c:v>Dezember 2014</c:v>
                </c:pt>
                <c:pt idx="84">
                  <c:v>2015</c:v>
                </c:pt>
                <c:pt idx="85">
                  <c:v>Februar 2015</c:v>
                </c:pt>
                <c:pt idx="86">
                  <c:v>März 2015</c:v>
                </c:pt>
                <c:pt idx="87">
                  <c:v>April 2015</c:v>
                </c:pt>
                <c:pt idx="88">
                  <c:v>Mai 2015</c:v>
                </c:pt>
                <c:pt idx="89">
                  <c:v>Juni 2015</c:v>
                </c:pt>
                <c:pt idx="90">
                  <c:v>Juli 2015</c:v>
                </c:pt>
                <c:pt idx="91">
                  <c:v>August 2015</c:v>
                </c:pt>
                <c:pt idx="92">
                  <c:v>September 2015</c:v>
                </c:pt>
                <c:pt idx="93">
                  <c:v>Oktober 2015</c:v>
                </c:pt>
                <c:pt idx="94">
                  <c:v>November 2015</c:v>
                </c:pt>
                <c:pt idx="95">
                  <c:v>Dezember 2015</c:v>
                </c:pt>
                <c:pt idx="96">
                  <c:v>2016</c:v>
                </c:pt>
                <c:pt idx="97">
                  <c:v>Februar 2016</c:v>
                </c:pt>
                <c:pt idx="98">
                  <c:v>März 2016</c:v>
                </c:pt>
                <c:pt idx="99">
                  <c:v>April 2016</c:v>
                </c:pt>
                <c:pt idx="100">
                  <c:v>Mai 2016</c:v>
                </c:pt>
                <c:pt idx="101">
                  <c:v>Juni 2016</c:v>
                </c:pt>
                <c:pt idx="102">
                  <c:v>Juli 2016</c:v>
                </c:pt>
                <c:pt idx="103">
                  <c:v>August 2016</c:v>
                </c:pt>
                <c:pt idx="104">
                  <c:v>September 2016</c:v>
                </c:pt>
                <c:pt idx="105">
                  <c:v>Oktober 2016</c:v>
                </c:pt>
                <c:pt idx="106">
                  <c:v>November 2016</c:v>
                </c:pt>
                <c:pt idx="107">
                  <c:v>Dezember 2016</c:v>
                </c:pt>
                <c:pt idx="108">
                  <c:v>2017</c:v>
                </c:pt>
                <c:pt idx="109">
                  <c:v>Februar 2017</c:v>
                </c:pt>
                <c:pt idx="110">
                  <c:v>März 2017</c:v>
                </c:pt>
                <c:pt idx="111">
                  <c:v>April 2017</c:v>
                </c:pt>
                <c:pt idx="112">
                  <c:v>Mai 2017</c:v>
                </c:pt>
                <c:pt idx="113">
                  <c:v>Juni 2017</c:v>
                </c:pt>
                <c:pt idx="114">
                  <c:v>Juli 2017</c:v>
                </c:pt>
                <c:pt idx="115">
                  <c:v>August 2017</c:v>
                </c:pt>
                <c:pt idx="116">
                  <c:v>September 2017</c:v>
                </c:pt>
                <c:pt idx="117">
                  <c:v>Oktober 2017</c:v>
                </c:pt>
                <c:pt idx="118">
                  <c:v>November 2017</c:v>
                </c:pt>
                <c:pt idx="119">
                  <c:v>Dezember 2017</c:v>
                </c:pt>
                <c:pt idx="120">
                  <c:v>2018</c:v>
                </c:pt>
                <c:pt idx="121">
                  <c:v>Februar 2018</c:v>
                </c:pt>
                <c:pt idx="122">
                  <c:v>März 2018</c:v>
                </c:pt>
                <c:pt idx="123">
                  <c:v>April 2018</c:v>
                </c:pt>
                <c:pt idx="124">
                  <c:v>Mai 2018</c:v>
                </c:pt>
                <c:pt idx="125">
                  <c:v>Juni 2018</c:v>
                </c:pt>
                <c:pt idx="126">
                  <c:v>Juli 2018</c:v>
                </c:pt>
                <c:pt idx="127">
                  <c:v>August 2018</c:v>
                </c:pt>
                <c:pt idx="128">
                  <c:v>September 2018</c:v>
                </c:pt>
                <c:pt idx="129">
                  <c:v>Oktober 2018</c:v>
                </c:pt>
                <c:pt idx="130">
                  <c:v>November 2018</c:v>
                </c:pt>
                <c:pt idx="131">
                  <c:v>Dezember 2018</c:v>
                </c:pt>
                <c:pt idx="132">
                  <c:v>2019</c:v>
                </c:pt>
                <c:pt idx="133">
                  <c:v>Februar 2019</c:v>
                </c:pt>
                <c:pt idx="134">
                  <c:v>März 2019</c:v>
                </c:pt>
                <c:pt idx="135">
                  <c:v>April 2019</c:v>
                </c:pt>
                <c:pt idx="136">
                  <c:v>Mai 2019</c:v>
                </c:pt>
                <c:pt idx="137">
                  <c:v>Juni 2019</c:v>
                </c:pt>
                <c:pt idx="138">
                  <c:v>Juli 2019</c:v>
                </c:pt>
                <c:pt idx="139">
                  <c:v>August 2019</c:v>
                </c:pt>
                <c:pt idx="140">
                  <c:v>September 2019</c:v>
                </c:pt>
                <c:pt idx="141">
                  <c:v>Oktober 2019</c:v>
                </c:pt>
                <c:pt idx="142">
                  <c:v>November 2019</c:v>
                </c:pt>
                <c:pt idx="143">
                  <c:v>Dezember 2019</c:v>
                </c:pt>
                <c:pt idx="144">
                  <c:v>2020</c:v>
                </c:pt>
                <c:pt idx="145">
                  <c:v>Februar 2020</c:v>
                </c:pt>
                <c:pt idx="146">
                  <c:v>März 2020</c:v>
                </c:pt>
                <c:pt idx="147">
                  <c:v>April 2020</c:v>
                </c:pt>
                <c:pt idx="148">
                  <c:v>Mai 2020</c:v>
                </c:pt>
                <c:pt idx="149">
                  <c:v>Juni 2020</c:v>
                </c:pt>
                <c:pt idx="150">
                  <c:v>Juli 2020</c:v>
                </c:pt>
                <c:pt idx="151">
                  <c:v>August 2020</c:v>
                </c:pt>
                <c:pt idx="152">
                  <c:v>September 2020</c:v>
                </c:pt>
                <c:pt idx="153">
                  <c:v>Oktober 2020</c:v>
                </c:pt>
                <c:pt idx="154">
                  <c:v>November 2020</c:v>
                </c:pt>
                <c:pt idx="155">
                  <c:v>Dezember 2020</c:v>
                </c:pt>
                <c:pt idx="156">
                  <c:v>2021</c:v>
                </c:pt>
                <c:pt idx="157">
                  <c:v>Februar 2021</c:v>
                </c:pt>
                <c:pt idx="158">
                  <c:v>März 2021</c:v>
                </c:pt>
                <c:pt idx="159">
                  <c:v>April 2021</c:v>
                </c:pt>
                <c:pt idx="160">
                  <c:v>Mai 2021</c:v>
                </c:pt>
                <c:pt idx="161">
                  <c:v>Juni 2021</c:v>
                </c:pt>
                <c:pt idx="162">
                  <c:v>July 2021</c:v>
                </c:pt>
                <c:pt idx="163">
                  <c:v>August 2021</c:v>
                </c:pt>
                <c:pt idx="164">
                  <c:v>September 2021</c:v>
                </c:pt>
                <c:pt idx="165">
                  <c:v>Oktober 2021</c:v>
                </c:pt>
                <c:pt idx="166">
                  <c:v>November 2021</c:v>
                </c:pt>
                <c:pt idx="167">
                  <c:v>Dezember 2021</c:v>
                </c:pt>
                <c:pt idx="168">
                  <c:v>2022</c:v>
                </c:pt>
                <c:pt idx="169">
                  <c:v>Februar 2022</c:v>
                </c:pt>
              </c:strCache>
            </c:strRef>
          </c:cat>
          <c:val>
            <c:numRef>
              <c:f>Blatt1!$F$2:$F$171</c:f>
              <c:numCache>
                <c:formatCode>General</c:formatCode>
                <c:ptCount val="170"/>
                <c:pt idx="95" formatCode="0.0">
                  <c:v>140.965084862597</c:v>
                </c:pt>
                <c:pt idx="96" formatCode="0.0">
                  <c:v>142.39660901466118</c:v>
                </c:pt>
                <c:pt idx="97" formatCode="0.0">
                  <c:v>140.74090890231571</c:v>
                </c:pt>
                <c:pt idx="98" formatCode="0.0">
                  <c:v>135.40912564950946</c:v>
                </c:pt>
                <c:pt idx="99" formatCode="0.0">
                  <c:v>136.03907623541056</c:v>
                </c:pt>
                <c:pt idx="100" formatCode="0.0">
                  <c:v>146.1558243838723</c:v>
                </c:pt>
                <c:pt idx="101" formatCode="0.0">
                  <c:v>139.54112928229483</c:v>
                </c:pt>
                <c:pt idx="102" formatCode="0.0">
                  <c:v>134.45537846593464</c:v>
                </c:pt>
                <c:pt idx="103" formatCode="0.0">
                  <c:v>138.60142615217001</c:v>
                </c:pt>
                <c:pt idx="104" formatCode="0.0">
                  <c:v>135.69508494329489</c:v>
                </c:pt>
                <c:pt idx="105" formatCode="0.0">
                  <c:v>144.69843267163645</c:v>
                </c:pt>
                <c:pt idx="106" formatCode="0.0">
                  <c:v>141.78531934199805</c:v>
                </c:pt>
                <c:pt idx="107" formatCode="0.0">
                  <c:v>140.66719722068893</c:v>
                </c:pt>
                <c:pt idx="108" formatCode="0.0">
                  <c:v>127.43218242713073</c:v>
                </c:pt>
                <c:pt idx="109" formatCode="#,##0.0">
                  <c:v>127.95879900490172</c:v>
                </c:pt>
                <c:pt idx="110" formatCode="#,##0.0">
                  <c:v>127.89968866089208</c:v>
                </c:pt>
                <c:pt idx="111" formatCode="#,##0.0">
                  <c:v>131.10529412891452</c:v>
                </c:pt>
                <c:pt idx="112" formatCode="#,##0.0">
                  <c:v>133.86970057928062</c:v>
                </c:pt>
                <c:pt idx="113" formatCode="#,##0.0">
                  <c:v>131.68362536054468</c:v>
                </c:pt>
                <c:pt idx="114" formatCode="#,##0.0">
                  <c:v>129.03319071587373</c:v>
                </c:pt>
                <c:pt idx="115" formatCode="#,##0.0">
                  <c:v>129.41116339116638</c:v>
                </c:pt>
                <c:pt idx="116" formatCode="#,##0.0">
                  <c:v>130.72678007353471</c:v>
                </c:pt>
                <c:pt idx="117" formatCode="#,##0.0">
                  <c:v>135.24890873366093</c:v>
                </c:pt>
                <c:pt idx="118" formatCode="#,##0.0">
                  <c:v>134.45141938002035</c:v>
                </c:pt>
                <c:pt idx="119" formatCode="#,##0.0">
                  <c:v>125.8819201871986</c:v>
                </c:pt>
                <c:pt idx="120" formatCode="#,##0.0">
                  <c:v>132.38387515623589</c:v>
                </c:pt>
                <c:pt idx="121" formatCode="#,##0.0">
                  <c:v>127.94957318228023</c:v>
                </c:pt>
                <c:pt idx="122" formatCode="#,##0.0">
                  <c:v>123.78035805759174</c:v>
                </c:pt>
                <c:pt idx="123" formatCode="#,##0.0">
                  <c:v>121.17538219617683</c:v>
                </c:pt>
                <c:pt idx="124" formatCode="#,##0.0">
                  <c:v>122.39699699793732</c:v>
                </c:pt>
                <c:pt idx="125" formatCode="#,##0.0">
                  <c:v>123.38839888398513</c:v>
                </c:pt>
                <c:pt idx="126" formatCode="#,##0.0">
                  <c:v>119.70122142726677</c:v>
                </c:pt>
                <c:pt idx="127" formatCode="#,##0.0">
                  <c:v>115.03656442062294</c:v>
                </c:pt>
                <c:pt idx="128" formatCode="#,##0.0">
                  <c:v>121.13486295015264</c:v>
                </c:pt>
                <c:pt idx="129" formatCode="#,##0.0">
                  <c:v>121.79828594775</c:v>
                </c:pt>
                <c:pt idx="130" formatCode="#,##0.0">
                  <c:v>115.66523219343605</c:v>
                </c:pt>
                <c:pt idx="131" formatCode="#,##0.0">
                  <c:v>115.54350865222085</c:v>
                </c:pt>
                <c:pt idx="132" formatCode="#,##0.0">
                  <c:v>119.83680638400995</c:v>
                </c:pt>
                <c:pt idx="133" formatCode="#,##0.0">
                  <c:v>118.41679116808172</c:v>
                </c:pt>
                <c:pt idx="134" formatCode="#,##0.0">
                  <c:v>112.72944585450966</c:v>
                </c:pt>
                <c:pt idx="135" formatCode="#,##0.0">
                  <c:v>112.23755502668604</c:v>
                </c:pt>
                <c:pt idx="136" formatCode="#,##0.0">
                  <c:v>119.49067309386095</c:v>
                </c:pt>
                <c:pt idx="137" formatCode="#,##0.0">
                  <c:v>120.05220351692981</c:v>
                </c:pt>
                <c:pt idx="138" formatCode="#,##0.0">
                  <c:v>111.84670235326115</c:v>
                </c:pt>
                <c:pt idx="139" formatCode="#,##0.0">
                  <c:v>110.28613685256352</c:v>
                </c:pt>
                <c:pt idx="140" formatCode="#,##0.0">
                  <c:v>116.952625054218</c:v>
                </c:pt>
                <c:pt idx="141" formatCode="#,##0.0">
                  <c:v>105.74743142118683</c:v>
                </c:pt>
                <c:pt idx="142">
                  <c:v>105.3</c:v>
                </c:pt>
                <c:pt idx="143">
                  <c:v>106.1</c:v>
                </c:pt>
                <c:pt idx="144">
                  <c:v>111</c:v>
                </c:pt>
                <c:pt idx="145">
                  <c:v>112.3</c:v>
                </c:pt>
                <c:pt idx="146">
                  <c:v>100.5</c:v>
                </c:pt>
                <c:pt idx="147">
                  <c:v>47.8</c:v>
                </c:pt>
                <c:pt idx="148">
                  <c:v>36.5</c:v>
                </c:pt>
                <c:pt idx="149">
                  <c:v>37</c:v>
                </c:pt>
                <c:pt idx="150">
                  <c:v>30.1</c:v>
                </c:pt>
                <c:pt idx="151">
                  <c:v>28.7</c:v>
                </c:pt>
                <c:pt idx="152">
                  <c:v>24.8</c:v>
                </c:pt>
                <c:pt idx="153">
                  <c:v>16.7</c:v>
                </c:pt>
                <c:pt idx="154">
                  <c:v>13.9</c:v>
                </c:pt>
                <c:pt idx="155">
                  <c:v>20.100000000000001</c:v>
                </c:pt>
                <c:pt idx="156" formatCode="0.0">
                  <c:v>21.560747000581699</c:v>
                </c:pt>
                <c:pt idx="157" formatCode="0.0">
                  <c:v>20.69</c:v>
                </c:pt>
                <c:pt idx="158" formatCode="0.0">
                  <c:v>31.903672693536102</c:v>
                </c:pt>
                <c:pt idx="159" formatCode="0.0">
                  <c:v>27.37</c:v>
                </c:pt>
                <c:pt idx="160" formatCode="0.0">
                  <c:v>39.950000000000003</c:v>
                </c:pt>
                <c:pt idx="161" formatCode="#,##0.0">
                  <c:v>61.54</c:v>
                </c:pt>
                <c:pt idx="162">
                  <c:v>58.3</c:v>
                </c:pt>
                <c:pt idx="163" formatCode="0.0">
                  <c:v>58.13</c:v>
                </c:pt>
                <c:pt idx="164" formatCode="0.0">
                  <c:v>63.91</c:v>
                </c:pt>
                <c:pt idx="165" formatCode="0.0">
                  <c:v>75.349999999999994</c:v>
                </c:pt>
                <c:pt idx="166" formatCode="0.0">
                  <c:v>77.64</c:v>
                </c:pt>
                <c:pt idx="167" formatCode="0.0">
                  <c:v>76.13</c:v>
                </c:pt>
                <c:pt idx="168" formatCode="0.0">
                  <c:v>66.8</c:v>
                </c:pt>
                <c:pt idx="169" formatCode="0.0">
                  <c:v>69.760000000000005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2E8-834F-B6CB-BCAACF8E2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095176"/>
        <c:axId val="511098760"/>
      </c:lineChart>
      <c:catAx>
        <c:axId val="51109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511098760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511098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dirty="0">
                    <a:solidFill>
                      <a:schemeClr val="tx1"/>
                    </a:solidFill>
                  </a:rPr>
                  <a:t>Index</a:t>
                </a:r>
                <a:r>
                  <a:rPr lang="de-DE" sz="1400" baseline="0" dirty="0">
                    <a:solidFill>
                      <a:schemeClr val="tx1"/>
                    </a:solidFill>
                  </a:rPr>
                  <a:t> 0 – 200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511095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Gesamtinvestitionen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6C-D645-8BB2-4598F3B43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36C-D645-8BB2-4598F3B436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6C-D645-8BB2-4598F3B436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6C-D645-8BB2-4598F3B436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36C-D645-8BB2-4598F3B436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6C-D645-8BB2-4598F3B43667}"/>
              </c:ext>
            </c:extLst>
          </c:dPt>
          <c:dPt>
            <c:idx val="6"/>
            <c:bubble3D val="0"/>
            <c:spPr>
              <a:solidFill>
                <a:srgbClr val="7C7E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36C-D645-8BB2-4598F3B43667}"/>
              </c:ext>
            </c:extLst>
          </c:dPt>
          <c:dLbls>
            <c:dLbl>
              <c:idx val="0"/>
              <c:layout>
                <c:manualLayout>
                  <c:x val="-7.7346559195571929E-2"/>
                  <c:y val="5.1213080474884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91DCA8-1605-9444-8303-EB082356FF45}" type="VALU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197" b="0" i="0" u="none" strike="noStrike" kern="1200" baseline="0" dirty="0">
                        <a:solidFill>
                          <a:schemeClr val="bg1"/>
                        </a:solidFill>
                      </a:rPr>
                      <a:t> Billion Euro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9BF023-9C14-7840-9192-B6590F63039D}" type="PERCENTAG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JP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36C-D645-8BB2-4598F3B43667}"/>
                </c:ext>
              </c:extLst>
            </c:dLbl>
            <c:dLbl>
              <c:idx val="1"/>
              <c:layout>
                <c:manualLayout>
                  <c:x val="-8.4482256290697652E-2"/>
                  <c:y val="0.115253423629656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5777E3-2F03-5540-BE16-274550E622FF}" type="VALUE">
                      <a:rPr lang="en-US" sz="1197" b="0" i="0" u="none" strike="noStrike" kern="1200" baseline="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197" b="0" i="0" u="none" strike="noStrike" kern="1200" baseline="0" dirty="0">
                        <a:solidFill>
                          <a:schemeClr val="tx1"/>
                        </a:solidFill>
                      </a:rPr>
                      <a:t> Billion Euro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852999-8E32-D048-9F43-7C7CFFD5EFF3}" type="PERCENTAGE">
                      <a:rPr lang="en-US" sz="1197" b="0" i="0" u="none" strike="noStrike" kern="1200" baseline="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JP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36C-D645-8BB2-4598F3B43667}"/>
                </c:ext>
              </c:extLst>
            </c:dLbl>
            <c:dLbl>
              <c:idx val="2"/>
              <c:layout>
                <c:manualLayout>
                  <c:x val="-0.13726524686585292"/>
                  <c:y val="7.18433666113092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554388-AF48-2F4F-8A93-02C1AFA89CA2}" type="VALUE">
                      <a:rPr lang="en-US" sz="1197" b="0" i="0" u="none" strike="noStrike" kern="1200" baseline="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197" b="0" i="0" u="none" strike="noStrike" kern="1200" baseline="0" dirty="0">
                        <a:solidFill>
                          <a:schemeClr val="tx1"/>
                        </a:solidFill>
                      </a:rPr>
                      <a:t> Billion Euro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A6C65E-24E4-ED4A-8641-2C7D6F54984D}" type="PERCENTAGE">
                      <a:rPr lang="en-US" sz="1197" b="0" i="0" u="none" strike="noStrike" kern="1200" baseline="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JP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36C-D645-8BB2-4598F3B43667}"/>
                </c:ext>
              </c:extLst>
            </c:dLbl>
            <c:dLbl>
              <c:idx val="3"/>
              <c:layout>
                <c:manualLayout>
                  <c:x val="-0.16156670156158806"/>
                  <c:y val="-7.484228129770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5BCEB0-A3A7-FE42-9178-B9F7CB5864E3}" type="VALUE">
                      <a:rPr lang="en-US" sz="1197" b="0" i="0" u="none" strike="noStrike" kern="1200" baseline="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197" b="0" i="0" u="none" strike="noStrike" kern="1200" baseline="0" dirty="0">
                        <a:solidFill>
                          <a:schemeClr val="tx1"/>
                        </a:solidFill>
                      </a:rPr>
                      <a:t> Billion Euro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94BC7D-EB16-7148-8B4B-F03B6DE91E43}" type="PERCENTAGE">
                      <a:rPr lang="en-US" sz="1197" b="0" i="0" u="none" strike="noStrike" kern="1200" baseline="0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JP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36C-D645-8BB2-4598F3B43667}"/>
                </c:ext>
              </c:extLst>
            </c:dLbl>
            <c:dLbl>
              <c:idx val="4"/>
              <c:layout>
                <c:manualLayout>
                  <c:x val="-5.2369572739684102E-2"/>
                  <c:y val="-0.127552953603465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4135C7-58BF-5042-AACC-3D895D8D241C}" type="VALU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197" b="0" i="0" u="none" strike="noStrike" kern="1200" baseline="0" dirty="0">
                        <a:solidFill>
                          <a:schemeClr val="bg1"/>
                        </a:solidFill>
                      </a:rPr>
                      <a:t> Billion Euro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8FC19-130F-4542-BC5D-585BA18D6517}" type="PERCENTAG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JP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36C-D645-8BB2-4598F3B43667}"/>
                </c:ext>
              </c:extLst>
            </c:dLbl>
            <c:dLbl>
              <c:idx val="5"/>
              <c:layout>
                <c:manualLayout>
                  <c:x val="0.12799170591431638"/>
                  <c:y val="-0.128912912081306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8F7A73-8A9B-484A-B7D2-B3419CDE157E}" type="VALU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197" b="0" i="0" u="none" strike="noStrike" kern="1200" baseline="0" dirty="0">
                        <a:solidFill>
                          <a:schemeClr val="bg1"/>
                        </a:solidFill>
                      </a:rPr>
                      <a:t> Billion Euro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DBB3E4-CD6D-7344-B132-877CA3221EB0}" type="PERCENTAG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JP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36C-D645-8BB2-4598F3B43667}"/>
                </c:ext>
              </c:extLst>
            </c:dLbl>
            <c:dLbl>
              <c:idx val="6"/>
              <c:layout>
                <c:manualLayout>
                  <c:x val="0.15824547107924419"/>
                  <c:y val="0.116028854915376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8632FD-D406-E84C-89CE-AC419830D92D}" type="VALU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197" b="0" i="0" u="none" strike="noStrike" kern="1200" baseline="0" dirty="0">
                        <a:solidFill>
                          <a:schemeClr val="bg1"/>
                        </a:solidFill>
                      </a:rPr>
                      <a:t> Billion Euro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EB2A85-8BAE-0340-AC86-36C4B0B7FAC4}" type="PERCENTAGE">
                      <a:rPr lang="en-US" sz="1197" b="0" i="0" u="none" strike="noStrike" kern="1200" baseline="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JP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36C-D645-8BB2-4598F3B43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Fixed Leasing Funds</c:v>
                </c:pt>
                <c:pt idx="1">
                  <c:v>Closed Ended Fonds</c:v>
                </c:pt>
                <c:pt idx="2">
                  <c:v>Public Open Ended Funds</c:v>
                </c:pt>
                <c:pt idx="3">
                  <c:v>Special Purpose Funds</c:v>
                </c:pt>
                <c:pt idx="4">
                  <c:v>Insurance/ Pension Funds</c:v>
                </c:pt>
                <c:pt idx="5">
                  <c:v>Listed Companies/ REIT</c:v>
                </c:pt>
                <c:pt idx="6">
                  <c:v>Foreign Investors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47.9</c:v>
                </c:pt>
                <c:pt idx="1">
                  <c:v>36.200000000000003</c:v>
                </c:pt>
                <c:pt idx="2">
                  <c:v>44.5</c:v>
                </c:pt>
                <c:pt idx="3">
                  <c:v>103.5</c:v>
                </c:pt>
                <c:pt idx="4">
                  <c:v>82.1</c:v>
                </c:pt>
                <c:pt idx="5">
                  <c:v>86.4</c:v>
                </c:pt>
                <c:pt idx="6">
                  <c:v>179.3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C-D645-8BB2-4598F3B43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02664-08CA-7F4B-AD22-AB19D72544F3}" type="datetimeFigureOut">
              <a:t>2022/03/31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7EF56-CEBD-6A4E-90A7-6BA815FDC6B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78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7D31-8A80-3543-BB93-F40FD8869A6F}" type="datetimeFigureOut">
              <a:t>2022/03/31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720F4-05C0-3644-ABB1-7B077AFCB1A6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862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/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34000" y="234000"/>
            <a:ext cx="8676000" cy="46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10" name="Bild 9" descr="Logo201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5220000"/>
            <a:ext cx="1594800" cy="281961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780000" y="5191200"/>
            <a:ext cx="5130000" cy="461665"/>
          </a:xfrm>
        </p:spPr>
        <p:txBody>
          <a:bodyPr>
            <a:spAutoFit/>
          </a:bodyPr>
          <a:lstStyle>
            <a:lvl1pPr algn="r">
              <a:spcBef>
                <a:spcPts val="0"/>
              </a:spcBef>
              <a:defRPr sz="1800" baseline="0"/>
            </a:lvl1pPr>
            <a:lvl2pPr marL="0" indent="0" algn="r">
              <a:spcBef>
                <a:spcPts val="0"/>
              </a:spcBef>
              <a:buNone/>
              <a:defRPr sz="12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 eingeben (2 .Ebene -&gt; 12pt)</a:t>
            </a:r>
          </a:p>
          <a:p>
            <a:pPr lvl="1"/>
            <a:r>
              <a:rPr lang="de-DE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182810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ohne Margin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3294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3779362" y="1440275"/>
            <a:ext cx="5130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24210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ohne Margina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  <a:endParaRPr lang="nb-NO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4734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5" hasCustomPrompt="1"/>
          </p:nvPr>
        </p:nvSpPr>
        <p:spPr>
          <a:xfrm>
            <a:off x="5220000" y="1440275"/>
            <a:ext cx="3690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02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ohne Marginali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  <a:endParaRPr lang="nb-NO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4212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98000" y="1440275"/>
            <a:ext cx="4212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</p:spTree>
    <p:extLst>
      <p:ext uri="{BB962C8B-B14F-4D97-AF65-F5344CB8AC3E}">
        <p14:creationId xmlns:p14="http://schemas.microsoft.com/office/powerpoint/2010/main" val="161577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4697413" y="1439863"/>
            <a:ext cx="4213225" cy="360362"/>
          </a:xfrm>
        </p:spPr>
        <p:txBody>
          <a:bodyPr/>
          <a:lstStyle>
            <a:lvl1pPr>
              <a:defRPr b="1">
                <a:solidFill>
                  <a:srgbClr val="0091CA"/>
                </a:solidFill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233363" y="1440000"/>
            <a:ext cx="4213225" cy="360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  <a:endParaRPr lang="nb-NO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800000"/>
            <a:ext cx="4212000" cy="446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98000" y="1800000"/>
            <a:ext cx="4212000" cy="446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</p:spTree>
    <p:extLst>
      <p:ext uri="{BB962C8B-B14F-4D97-AF65-F5344CB8AC3E}">
        <p14:creationId xmlns:p14="http://schemas.microsoft.com/office/powerpoint/2010/main" val="133710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ax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8676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</p:spTree>
    <p:extLst>
      <p:ext uri="{BB962C8B-B14F-4D97-AF65-F5344CB8AC3E}">
        <p14:creationId xmlns:p14="http://schemas.microsoft.com/office/powerpoint/2010/main" val="205948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aximal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540000"/>
            <a:ext cx="8676000" cy="57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</p:spTree>
    <p:extLst>
      <p:ext uri="{BB962C8B-B14F-4D97-AF65-F5344CB8AC3E}">
        <p14:creationId xmlns:p14="http://schemas.microsoft.com/office/powerpoint/2010/main" val="352541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</p:spTree>
    <p:extLst>
      <p:ext uri="{BB962C8B-B14F-4D97-AF65-F5344CB8AC3E}">
        <p14:creationId xmlns:p14="http://schemas.microsoft.com/office/powerpoint/2010/main" val="272273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Platzhalter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</p:spTree>
    <p:extLst>
      <p:ext uri="{BB962C8B-B14F-4D97-AF65-F5344CB8AC3E}">
        <p14:creationId xmlns:p14="http://schemas.microsoft.com/office/powerpoint/2010/main" val="3830561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67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6840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</p:spTree>
    <p:extLst>
      <p:ext uri="{BB962C8B-B14F-4D97-AF65-F5344CB8AC3E}">
        <p14:creationId xmlns:p14="http://schemas.microsoft.com/office/powerpoint/2010/main" val="22563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3294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3779362" y="1440275"/>
            <a:ext cx="3294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80768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3294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3779362" y="1440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3779362" y="3978000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5044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3779362" y="1440275"/>
            <a:ext cx="3294000" cy="482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233362" y="3978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73637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3779362" y="1440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233362" y="3978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3779362" y="3978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20178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6840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233362" y="3978275"/>
            <a:ext cx="6840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53754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quer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6840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233362" y="3978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3779362" y="3978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75135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quer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4000" y="1440000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53EF-06F4-EE40-AA4B-9ADD1C615CDB}" type="slidenum"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2" y="6480000"/>
            <a:ext cx="6840000" cy="138499"/>
          </a:xfrm>
        </p:spPr>
        <p:txBody>
          <a:bodyPr wrap="none" anchor="b" anchorCtr="0">
            <a:noAutofit/>
          </a:bodyPr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 sz="900"/>
            </a:lvl2pPr>
            <a:lvl3pPr>
              <a:spcBef>
                <a:spcPts val="0"/>
              </a:spcBef>
              <a:defRPr sz="900"/>
            </a:lvl3pPr>
            <a:lvl4pPr>
              <a:spcBef>
                <a:spcPts val="0"/>
              </a:spcBef>
              <a:defRPr sz="900"/>
            </a:lvl4pPr>
            <a:lvl5pPr>
              <a:spcBef>
                <a:spcPts val="0"/>
              </a:spcBef>
              <a:defRPr sz="900"/>
            </a:lvl5pPr>
          </a:lstStyle>
          <a:p>
            <a:pPr lvl="0"/>
            <a:r>
              <a:rPr lang="de-DE"/>
              <a:t>Quelle/Anmerkung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578000" y="1439863"/>
            <a:ext cx="1332000" cy="4824412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Marginalie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3779362" y="1440275"/>
            <a:ext cx="3294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233362" y="3978275"/>
            <a:ext cx="68400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Inhalt auswählen (auf Symbol klicken) oder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65365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4000" y="540000"/>
            <a:ext cx="8676000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4000" y="1440000"/>
            <a:ext cx="8676000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4000" y="6678000"/>
            <a:ext cx="61200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JAPANESE-GERMAN REAL ESTATE BRIDGE – March 2022</a:t>
            </a:r>
            <a:endParaRPr lang="nb-NO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70000" y="6678000"/>
            <a:ext cx="2340000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© 2022 bulwiengesa/ KENSHO Capital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0000" y="6480000"/>
            <a:ext cx="5400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267C53EF-06F4-EE40-AA4B-9ADD1C615CDB}" type="slidenum">
              <a:rPr lang="tr-TR"/>
              <a:pPr/>
              <a:t>‹#›</a:t>
            </a:fld>
            <a:endParaRPr lang="tr-TR"/>
          </a:p>
        </p:txBody>
      </p:sp>
      <p:pic>
        <p:nvPicPr>
          <p:cNvPr id="7" name="Bild 6" descr="Logo2018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8001"/>
            <a:ext cx="1594800" cy="281961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234000" y="6660000"/>
            <a:ext cx="8676000" cy="0"/>
          </a:xfrm>
          <a:prstGeom prst="line">
            <a:avLst/>
          </a:prstGeom>
          <a:ln w="508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72" r:id="rId10"/>
    <p:sldLayoutId id="2147483673" r:id="rId11"/>
    <p:sldLayoutId id="2147483674" r:id="rId12"/>
    <p:sldLayoutId id="2147483675" r:id="rId13"/>
    <p:sldLayoutId id="2147483667" r:id="rId14"/>
    <p:sldLayoutId id="2147483670" r:id="rId15"/>
    <p:sldLayoutId id="2147483668" r:id="rId16"/>
    <p:sldLayoutId id="2147483669" r:id="rId17"/>
    <p:sldLayoutId id="2147483671" r:id="rId1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69875" rtl="0" eaLnBrk="1" latinLnBrk="0" hangingPunct="1">
        <a:spcBef>
          <a:spcPts val="600"/>
        </a:spcBef>
        <a:spcAft>
          <a:spcPts val="0"/>
        </a:spcAft>
        <a:buFont typeface="Arial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71463" algn="l" defTabSz="268288" rtl="0" eaLnBrk="1" latinLnBrk="0" hangingPunct="1">
        <a:spcBef>
          <a:spcPts val="600"/>
        </a:spcBef>
        <a:spcAft>
          <a:spcPts val="0"/>
        </a:spcAft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3525" algn="l" defTabSz="271463" rtl="0" eaLnBrk="1" latinLnBrk="0" hangingPunct="1">
        <a:spcBef>
          <a:spcPts val="600"/>
        </a:spcBef>
        <a:spcAft>
          <a:spcPts val="0"/>
        </a:spcAft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77788" rtl="0" eaLnBrk="1" latinLnBrk="0" hangingPunct="1">
        <a:spcBef>
          <a:spcPts val="600"/>
        </a:spcBef>
        <a:spcAft>
          <a:spcPts val="0"/>
        </a:spcAft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69875" algn="l" defTabSz="268288" rtl="0" eaLnBrk="1" latinLnBrk="0" hangingPunct="1">
        <a:spcBef>
          <a:spcPts val="600"/>
        </a:spcBef>
        <a:spcAft>
          <a:spcPts val="0"/>
        </a:spcAft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52B565B0-C72A-744F-A860-E1376CA1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83"/>
          <a:stretch/>
        </p:blipFill>
        <p:spPr>
          <a:xfrm>
            <a:off x="0" y="0"/>
            <a:ext cx="9144000" cy="4918365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77E2C7-5FB4-F54E-A8E6-61240AF7AE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1781" y="5565053"/>
            <a:ext cx="4784367" cy="831850"/>
          </a:xfrm>
        </p:spPr>
        <p:txBody>
          <a:bodyPr anchor="b"/>
          <a:lstStyle/>
          <a:p>
            <a:r>
              <a:rPr lang="de-GB">
                <a:latin typeface="Cambria" panose="02040503050406030204" pitchFamily="18" charset="0"/>
              </a:rPr>
              <a:t>R</a:t>
            </a:r>
            <a:r>
              <a:rPr lang="en-GB" dirty="0" err="1">
                <a:latin typeface="Cambria" panose="02040503050406030204" pitchFamily="18" charset="0"/>
              </a:rPr>
              <a:t>egional</a:t>
            </a:r>
            <a:r>
              <a:rPr lang="en-GB" dirty="0">
                <a:latin typeface="Cambria" panose="02040503050406030204" pitchFamily="18" charset="0"/>
              </a:rPr>
              <a:t> Investment Diversification in Times of Global Crisis - </a:t>
            </a:r>
            <a:r>
              <a:rPr lang="de-GB">
                <a:latin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</a:rPr>
              <a:t>Example </a:t>
            </a:r>
            <a:r>
              <a:rPr lang="de-GB">
                <a:latin typeface="Cambria" panose="02040503050406030204" pitchFamily="18" charset="0"/>
              </a:rPr>
              <a:t>COVID-19 </a:t>
            </a:r>
            <a:r>
              <a:rPr lang="de-GB" dirty="0">
                <a:latin typeface="Cambria" panose="02040503050406030204" pitchFamily="18" charset="0"/>
              </a:rPr>
              <a:t>Pandemic</a:t>
            </a:r>
          </a:p>
          <a:p>
            <a:r>
              <a:rPr lang="de-GB">
                <a:latin typeface="Cambria" panose="02040503050406030204" pitchFamily="18" charset="0"/>
              </a:rPr>
              <a:t>March 1</a:t>
            </a:r>
            <a:r>
              <a:rPr lang="en-GB" dirty="0">
                <a:latin typeface="Cambria" panose="02040503050406030204" pitchFamily="18" charset="0"/>
              </a:rPr>
              <a:t>5</a:t>
            </a:r>
            <a:r>
              <a:rPr lang="de-GB">
                <a:latin typeface="Cambria" panose="02040503050406030204" pitchFamily="18" charset="0"/>
              </a:rPr>
              <a:t>, </a:t>
            </a:r>
            <a:r>
              <a:rPr lang="de-GB" dirty="0">
                <a:latin typeface="Cambria" panose="02040503050406030204" pitchFamily="18" charset="0"/>
              </a:rPr>
              <a:t>2022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0E635FE-62AF-FC42-9411-F659A7070F90}"/>
              </a:ext>
            </a:extLst>
          </p:cNvPr>
          <p:cNvSpPr txBox="1"/>
          <p:nvPr/>
        </p:nvSpPr>
        <p:spPr>
          <a:xfrm>
            <a:off x="290946" y="3718036"/>
            <a:ext cx="41825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GB" sz="3600" b="1" dirty="0"/>
              <a:t>JAPANESE-GERMAN REAL ESTATE BRIDGE</a:t>
            </a:r>
          </a:p>
        </p:txBody>
      </p:sp>
      <p:pic>
        <p:nvPicPr>
          <p:cNvPr id="8" name="Bild 9" descr="Logo2018.jpg">
            <a:extLst>
              <a:ext uri="{FF2B5EF4-FFF2-40B4-BE49-F238E27FC236}">
                <a16:creationId xmlns:a16="http://schemas.microsoft.com/office/drawing/2014/main" id="{CEA51764-4D5E-C74A-8A94-6305D37D9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57" y="6168776"/>
            <a:ext cx="1594800" cy="28196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638ED55-CF67-D445-90D7-C286AD0B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830" y="6147178"/>
            <a:ext cx="1594800" cy="2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0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DA9F9B-0121-364D-84E9-BC74DA69AF3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41739" y="6678613"/>
            <a:ext cx="6121400" cy="138112"/>
          </a:xfrm>
        </p:spPr>
        <p:txBody>
          <a:bodyPr/>
          <a:lstStyle/>
          <a:p>
            <a:r>
              <a:rPr lang="de-DE"/>
              <a:t>JAPANESE-GERMAN REAL ESTATE BRIDGE – March 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5CF7E7-EB12-5240-A2A0-817B28B2E55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572798" y="6678613"/>
            <a:ext cx="2339975" cy="138112"/>
          </a:xfrm>
        </p:spPr>
        <p:txBody>
          <a:bodyPr/>
          <a:lstStyle/>
          <a:p>
            <a:r>
              <a:rPr lang="de-DE"/>
              <a:t>© 2022 bulwiengesa/ KENSHO Capital</a:t>
            </a:r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3F5E7CF0-B38A-B840-9788-CF6D211E7C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4044" b="14044"/>
          <a:stretch/>
        </p:blipFill>
        <p:spPr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63DA26-82F7-1B4D-AC04-BBA8B2F58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98126"/>
            <a:ext cx="1594800" cy="2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36A10-E803-0644-9403-76EAC4BF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World Economic Figures as of March 2022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451C6D9-4536-6049-95AB-4B1D9E51A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3" y="1703304"/>
            <a:ext cx="8677275" cy="429753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0485E8-CAC3-C544-B8CF-9E594839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4575D7-54DB-CE41-9D12-3A4EC457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66ED0B-A2A0-5E4E-94D3-139792AA8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GB" dirty="0"/>
              <a:t>Source: Trading Economics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971CF6-5E18-FC45-9B13-F5B7DE5C7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4CA56-B134-B346-9FB1-C6A4DA7E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548680"/>
            <a:ext cx="8676000" cy="800219"/>
          </a:xfrm>
        </p:spPr>
        <p:txBody>
          <a:bodyPr/>
          <a:lstStyle/>
          <a:p>
            <a:r>
              <a:rPr lang="de-DE" dirty="0"/>
              <a:t>Real Estate Sentiment </a:t>
            </a:r>
            <a:r>
              <a:rPr lang="de-DE" dirty="0" err="1"/>
              <a:t>and</a:t>
            </a:r>
            <a:r>
              <a:rPr lang="de-DE" dirty="0"/>
              <a:t> -</a:t>
            </a:r>
            <a:r>
              <a:rPr lang="de-DE" dirty="0" err="1"/>
              <a:t>Crisies</a:t>
            </a:r>
            <a:r>
              <a:rPr lang="de-DE" dirty="0"/>
              <a:t> in Germany 2008 – 2022</a:t>
            </a:r>
            <a:br>
              <a:rPr lang="de-DE" dirty="0"/>
            </a:br>
            <a:r>
              <a:rPr lang="de-DE" dirty="0" err="1"/>
              <a:t>by</a:t>
            </a:r>
            <a:r>
              <a:rPr lang="de-DE" dirty="0"/>
              <a:t> Asset Class (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February</a:t>
            </a:r>
            <a:r>
              <a:rPr lang="de-DE" dirty="0"/>
              <a:t> 2022)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74338A-81E4-514A-8B2F-F9ECB5694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Source: bulwiengesa / Deutsche </a:t>
            </a:r>
            <a:r>
              <a:rPr lang="de-DE" dirty="0" err="1"/>
              <a:t>Hypo</a:t>
            </a:r>
            <a:r>
              <a:rPr lang="de-DE" dirty="0"/>
              <a:t> – </a:t>
            </a:r>
            <a:r>
              <a:rPr lang="de-DE" dirty="0" err="1"/>
              <a:t>asked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months</a:t>
            </a:r>
            <a:endParaRPr lang="de-DE" dirty="0"/>
          </a:p>
        </p:txBody>
      </p:sp>
      <p:graphicFrame>
        <p:nvGraphicFramePr>
          <p:cNvPr id="8" name="Inhaltsplatzhalter 8">
            <a:extLst>
              <a:ext uri="{FF2B5EF4-FFF2-40B4-BE49-F238E27FC236}">
                <a16:creationId xmlns:a16="http://schemas.microsoft.com/office/drawing/2014/main" id="{5BE5C7FA-0531-9A47-8E06-1399077EB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060102"/>
              </p:ext>
            </p:extLst>
          </p:nvPr>
        </p:nvGraphicFramePr>
        <p:xfrm>
          <a:off x="232725" y="1608880"/>
          <a:ext cx="8677275" cy="470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DAD1147-4528-B34B-B1AD-946887FD6139}"/>
              </a:ext>
            </a:extLst>
          </p:cNvPr>
          <p:cNvCxnSpPr>
            <a:cxnSpLocks/>
          </p:cNvCxnSpPr>
          <p:nvPr/>
        </p:nvCxnSpPr>
        <p:spPr>
          <a:xfrm>
            <a:off x="2855031" y="2121083"/>
            <a:ext cx="0" cy="3439262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4F18194-920F-694C-8D64-24F2CFE58B28}"/>
              </a:ext>
            </a:extLst>
          </p:cNvPr>
          <p:cNvCxnSpPr>
            <a:cxnSpLocks/>
          </p:cNvCxnSpPr>
          <p:nvPr/>
        </p:nvCxnSpPr>
        <p:spPr>
          <a:xfrm>
            <a:off x="4457833" y="2121083"/>
            <a:ext cx="0" cy="3439262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29DA60D3-E6F4-4D42-A95E-31F112FD26D7}"/>
              </a:ext>
            </a:extLst>
          </p:cNvPr>
          <p:cNvCxnSpPr>
            <a:cxnSpLocks/>
          </p:cNvCxnSpPr>
          <p:nvPr/>
        </p:nvCxnSpPr>
        <p:spPr>
          <a:xfrm>
            <a:off x="7511979" y="2121083"/>
            <a:ext cx="0" cy="3439262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C04B8874-E1F4-054D-9F55-B52E2403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628" y="6697878"/>
            <a:ext cx="6120000" cy="138499"/>
          </a:xfrm>
        </p:spPr>
        <p:txBody>
          <a:bodyPr/>
          <a:lstStyle/>
          <a:p>
            <a:r>
              <a:rPr lang="de-DE"/>
              <a:t>JAPANESE-GERMAN REAL ESTATE BRIDGE – March 2022</a:t>
            </a:r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94ABDF70-63F9-9741-8E95-4C1569FF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6628" y="6697878"/>
            <a:ext cx="2340000" cy="138499"/>
          </a:xfrm>
        </p:spPr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BB1A1433-1CC9-EE4F-A71D-DBEB8B788417}"/>
              </a:ext>
            </a:extLst>
          </p:cNvPr>
          <p:cNvSpPr txBox="1">
            <a:spLocks/>
          </p:cNvSpPr>
          <p:nvPr/>
        </p:nvSpPr>
        <p:spPr>
          <a:xfrm>
            <a:off x="8376628" y="6499878"/>
            <a:ext cx="5400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de-DE"/>
            </a:defPPr>
            <a:lvl1pPr marL="0" algn="r" defTabSz="457200" rtl="0" eaLnBrk="1" latinLnBrk="0" hangingPunct="1">
              <a:defRPr sz="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7C53EF-06F4-EE40-AA4B-9ADD1C615CD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8CC2D6-D988-F742-B1BB-D83114706CB5}"/>
              </a:ext>
            </a:extLst>
          </p:cNvPr>
          <p:cNvSpPr txBox="1"/>
          <p:nvPr/>
        </p:nvSpPr>
        <p:spPr>
          <a:xfrm>
            <a:off x="6787005" y="1574663"/>
            <a:ext cx="145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GB" sz="1600" b="1" dirty="0">
                <a:solidFill>
                  <a:srgbClr val="C00000"/>
                </a:solidFill>
              </a:rPr>
              <a:t>First Lockdown</a:t>
            </a:r>
            <a:br>
              <a:rPr lang="de-GB" sz="1600" b="1" dirty="0">
                <a:solidFill>
                  <a:srgbClr val="C00000"/>
                </a:solidFill>
              </a:rPr>
            </a:br>
            <a:r>
              <a:rPr lang="de-GB" sz="1600" b="1" dirty="0">
                <a:solidFill>
                  <a:srgbClr val="C00000"/>
                </a:solidFill>
              </a:rPr>
              <a:t>COVID-19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9D0B17E-C019-E843-BE55-1D77EE80EE8D}"/>
              </a:ext>
            </a:extLst>
          </p:cNvPr>
          <p:cNvSpPr txBox="1"/>
          <p:nvPr/>
        </p:nvSpPr>
        <p:spPr>
          <a:xfrm>
            <a:off x="3737940" y="1576588"/>
            <a:ext cx="1456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GB" sz="1600" b="1" dirty="0">
                <a:solidFill>
                  <a:srgbClr val="C00000"/>
                </a:solidFill>
              </a:rPr>
              <a:t>First Potential</a:t>
            </a:r>
          </a:p>
          <a:p>
            <a:pPr algn="ctr"/>
            <a:r>
              <a:rPr lang="de-GB" sz="1600" b="1" dirty="0">
                <a:solidFill>
                  <a:srgbClr val="C00000"/>
                </a:solidFill>
              </a:rPr>
              <a:t>War in Ukraine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1A1750D-F460-294C-BB78-86B95402EB6C}"/>
              </a:ext>
            </a:extLst>
          </p:cNvPr>
          <p:cNvSpPr txBox="1"/>
          <p:nvPr/>
        </p:nvSpPr>
        <p:spPr>
          <a:xfrm>
            <a:off x="2048435" y="1578513"/>
            <a:ext cx="1630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GB" sz="1600" b="1" dirty="0">
                <a:solidFill>
                  <a:srgbClr val="C00000"/>
                </a:solidFill>
              </a:rPr>
              <a:t>Curreny Troubles</a:t>
            </a:r>
            <a:br>
              <a:rPr lang="de-GB" sz="1600" b="1" dirty="0">
                <a:solidFill>
                  <a:srgbClr val="C00000"/>
                </a:solidFill>
              </a:rPr>
            </a:br>
            <a:r>
              <a:rPr lang="de-GB" sz="1600" b="1" dirty="0">
                <a:solidFill>
                  <a:srgbClr val="C00000"/>
                </a:solidFill>
              </a:rPr>
              <a:t>EURO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C80AF5B7-7A6E-254F-A7A5-584DD00A5D1F}"/>
              </a:ext>
            </a:extLst>
          </p:cNvPr>
          <p:cNvCxnSpPr>
            <a:cxnSpLocks/>
          </p:cNvCxnSpPr>
          <p:nvPr/>
        </p:nvCxnSpPr>
        <p:spPr>
          <a:xfrm>
            <a:off x="1163974" y="2101205"/>
            <a:ext cx="0" cy="3439262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64A608E6-E0BE-EE4B-8029-CAE56EC96E84}"/>
              </a:ext>
            </a:extLst>
          </p:cNvPr>
          <p:cNvSpPr txBox="1"/>
          <p:nvPr/>
        </p:nvSpPr>
        <p:spPr>
          <a:xfrm>
            <a:off x="336991" y="1577935"/>
            <a:ext cx="1684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GB" sz="1600" b="1" dirty="0">
                <a:solidFill>
                  <a:srgbClr val="C00000"/>
                </a:solidFill>
              </a:rPr>
              <a:t>Global Crisis</a:t>
            </a:r>
          </a:p>
          <a:p>
            <a:pPr algn="ctr"/>
            <a:r>
              <a:rPr lang="de-GB" sz="1600" b="1" dirty="0">
                <a:solidFill>
                  <a:srgbClr val="C00000"/>
                </a:solidFill>
              </a:rPr>
              <a:t>Financial Markets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39FD46E-E0BA-944F-BEBF-BC4CCC78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C8007-9D70-CC47-82FA-386B1EAA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540000"/>
            <a:ext cx="8676000" cy="646331"/>
          </a:xfrm>
        </p:spPr>
        <p:txBody>
          <a:bodyPr/>
          <a:lstStyle/>
          <a:p>
            <a:r>
              <a:rPr lang="de-DE" dirty="0"/>
              <a:t>German Real Estate Assets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Investors</a:t>
            </a:r>
            <a:br>
              <a:rPr lang="de-DE" dirty="0"/>
            </a:br>
            <a:r>
              <a:rPr lang="de-DE" sz="1600" dirty="0"/>
              <a:t>Germany, 2021, Total </a:t>
            </a:r>
            <a:r>
              <a:rPr lang="de-DE" sz="1600" dirty="0" err="1"/>
              <a:t>of</a:t>
            </a:r>
            <a:r>
              <a:rPr lang="de-DE" sz="1600" dirty="0"/>
              <a:t> 585 Billion Euro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2BA9300C-6DD7-1547-97E0-BB71D837AF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3363" y="1439863"/>
          <a:ext cx="6840537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C84D63-A7D5-AB4A-8AA0-10585C15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07EC13-2731-484F-89F2-F74A05E2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514130-1FFE-B542-B144-10FDD92AD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Source: BVI, </a:t>
            </a:r>
            <a:r>
              <a:rPr lang="de-DE" dirty="0" err="1"/>
              <a:t>BAFin</a:t>
            </a:r>
            <a:r>
              <a:rPr lang="de-DE" dirty="0"/>
              <a:t>, </a:t>
            </a:r>
            <a:r>
              <a:rPr lang="de-DE" dirty="0" err="1"/>
              <a:t>BdL</a:t>
            </a:r>
            <a:r>
              <a:rPr lang="de-DE" dirty="0"/>
              <a:t>, Deutsche Bundesbank-Kapitalmarktstatistik, </a:t>
            </a:r>
            <a:r>
              <a:rPr lang="de-DE" dirty="0" err="1"/>
              <a:t>survey</a:t>
            </a:r>
            <a:r>
              <a:rPr lang="de-DE" dirty="0"/>
              <a:t> bulwiengesa AG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E17043-40A1-9A49-8E02-3B5D3BFD2F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sz="3600" b="1" dirty="0">
                <a:solidFill>
                  <a:schemeClr val="tx2"/>
                </a:solidFill>
                <a:latin typeface="Cambria"/>
              </a:rPr>
              <a:t>»</a:t>
            </a:r>
          </a:p>
          <a:p>
            <a:r>
              <a:rPr lang="de-DE" sz="3600" b="1" dirty="0">
                <a:solidFill>
                  <a:srgbClr val="0091CA"/>
                </a:solidFill>
                <a:latin typeface="+mj-lt"/>
              </a:rPr>
              <a:t>31</a:t>
            </a:r>
            <a:r>
              <a:rPr lang="de-DE" b="1" dirty="0">
                <a:solidFill>
                  <a:srgbClr val="0091CA"/>
                </a:solidFill>
              </a:rPr>
              <a:t> </a:t>
            </a:r>
            <a:r>
              <a:rPr lang="de-DE" sz="2400" dirty="0">
                <a:solidFill>
                  <a:srgbClr val="0091CA"/>
                </a:solidFill>
              </a:rPr>
              <a:t>%</a:t>
            </a:r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Germany‘s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real </a:t>
            </a:r>
            <a:r>
              <a:rPr lang="de-DE" dirty="0" err="1"/>
              <a:t>estate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held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investors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E5AB4A-BF10-194A-9911-7EE76D9B8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0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E13CC32-4BA3-D74C-881D-F4B4DC0DB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3" y="1365899"/>
            <a:ext cx="8677275" cy="488503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806D31-CDDA-A04D-91C0-D0F50FDD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A3FC01-06F6-B040-B81E-17E93A37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5954DD-9981-024B-AFE1-7EBC41C96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GB" dirty="0"/>
              <a:t>Source: MSCI, Real Capital Analytics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3FA39F-0629-D84E-B041-1F45276CF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3A99748-0898-40BD-5927-4D869548C417}"/>
              </a:ext>
            </a:extLst>
          </p:cNvPr>
          <p:cNvSpPr txBox="1">
            <a:spLocks/>
          </p:cNvSpPr>
          <p:nvPr/>
        </p:nvSpPr>
        <p:spPr>
          <a:xfrm>
            <a:off x="234000" y="540000"/>
            <a:ext cx="8676000" cy="4001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Global Property Markets in Comparison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1898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9AFDA63-A965-6A46-B92D-5B6487646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3" y="1384634"/>
            <a:ext cx="8677275" cy="4644358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A5E498-8328-464E-8889-1DD83845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5B4E6E-C2AF-954A-815C-B3B56591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B4E75B-5FF1-4645-82AD-998002D0D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GB" dirty="0"/>
              <a:t>Source: MSCI, Real Capital Analytics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35B650-E00B-1F45-9341-218E69E78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56C1903-F8D7-780C-B3C3-DC9E9C8E0B6D}"/>
              </a:ext>
            </a:extLst>
          </p:cNvPr>
          <p:cNvSpPr txBox="1">
            <a:spLocks/>
          </p:cNvSpPr>
          <p:nvPr/>
        </p:nvSpPr>
        <p:spPr>
          <a:xfrm>
            <a:off x="234000" y="540000"/>
            <a:ext cx="8676000" cy="4001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2020 Transaction Volumes in European Markets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97321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01C29FC-17AE-2745-A2C7-4B068B7F8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3" y="1399765"/>
            <a:ext cx="8677275" cy="488503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882734-3332-5A46-88B3-C3EA6518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29046C-EB28-D24C-860F-2F85A615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163E9C-8977-A943-AD84-A7C955E13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GB" dirty="0"/>
              <a:t>Source: MSCI, Real Capital Analytics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82246F-08C6-9C4C-BA07-F9CFF851D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94D0758-B02B-9298-D98C-B6490DCC7798}"/>
              </a:ext>
            </a:extLst>
          </p:cNvPr>
          <p:cNvSpPr txBox="1">
            <a:spLocks/>
          </p:cNvSpPr>
          <p:nvPr/>
        </p:nvSpPr>
        <p:spPr>
          <a:xfrm>
            <a:off x="234000" y="540000"/>
            <a:ext cx="8676000" cy="4001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Japanese Property Market in 2021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80474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CC0BB9C-DAE7-8341-9E5B-859ADDA3B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3" y="1422344"/>
            <a:ext cx="8677275" cy="488503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B09D65-DA58-4A4D-85D9-172CB4F7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855EF8-6C4D-1B4D-82DE-7BC5CF1A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C3EE88-0125-2D41-ABEC-98788BB01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GB" dirty="0"/>
              <a:t>Source: MSCI, Real Capital Analytics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CE5F12-E286-6F49-9CCF-EC6F6CCD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64BBCBD-90A5-9AD2-798D-0A0CD38E19F3}"/>
              </a:ext>
            </a:extLst>
          </p:cNvPr>
          <p:cNvSpPr txBox="1">
            <a:spLocks/>
          </p:cNvSpPr>
          <p:nvPr/>
        </p:nvSpPr>
        <p:spPr>
          <a:xfrm>
            <a:off x="234000" y="540000"/>
            <a:ext cx="8676000" cy="4001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Investment Activities in the European Property Market 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294815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119E4D5-8C0E-7F45-9364-590D5C85A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3" y="1433631"/>
            <a:ext cx="8677275" cy="488503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4719A9-0702-B047-BD80-19D7692D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JAPANESE-GERMAN REAL ESTATE BRIDGE – March 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A6667-1927-6F44-9CD3-20FBDE84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bulwiengesa/ KENSHO Capital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112457-0523-7140-94E9-C7D6BADE0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GB" dirty="0"/>
              <a:t>Source: MSCI, Real Capital Analytics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FCF301-F688-D949-B6F6-F14C6B76F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20248"/>
            <a:ext cx="1594800" cy="28196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ECEC00E-B4C6-1098-91A1-E932E68513B0}"/>
              </a:ext>
            </a:extLst>
          </p:cNvPr>
          <p:cNvSpPr txBox="1">
            <a:spLocks/>
          </p:cNvSpPr>
          <p:nvPr/>
        </p:nvSpPr>
        <p:spPr>
          <a:xfrm>
            <a:off x="234000" y="540000"/>
            <a:ext cx="8676000" cy="4001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Direct Investment by institutional Capital in the APAC region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498619634"/>
      </p:ext>
    </p:extLst>
  </p:cSld>
  <p:clrMapOvr>
    <a:masterClrMapping/>
  </p:clrMapOvr>
</p:sld>
</file>

<file path=ppt/theme/theme1.xml><?xml version="1.0" encoding="utf-8"?>
<a:theme xmlns:a="http://schemas.openxmlformats.org/drawingml/2006/main" name="bulwiengesa2018">
  <a:themeElements>
    <a:clrScheme name="bulwiengesa2018">
      <a:dk1>
        <a:srgbClr val="000000"/>
      </a:dk1>
      <a:lt1>
        <a:srgbClr val="FFFFFF"/>
      </a:lt1>
      <a:dk2>
        <a:srgbClr val="0091CA"/>
      </a:dk2>
      <a:lt2>
        <a:srgbClr val="D7D5D6"/>
      </a:lt2>
      <a:accent1>
        <a:srgbClr val="00487A"/>
      </a:accent1>
      <a:accent2>
        <a:srgbClr val="58BEE4"/>
      </a:accent2>
      <a:accent3>
        <a:srgbClr val="F8E558"/>
      </a:accent3>
      <a:accent4>
        <a:srgbClr val="A9CA5C"/>
      </a:accent4>
      <a:accent5>
        <a:srgbClr val="29AC9A"/>
      </a:accent5>
      <a:accent6>
        <a:srgbClr val="825598"/>
      </a:accent6>
      <a:hlink>
        <a:srgbClr val="F8A03C"/>
      </a:hlink>
      <a:folHlink>
        <a:srgbClr val="E15136"/>
      </a:folHlink>
    </a:clrScheme>
    <a:fontScheme name="Näh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bulwiengesa2018</Template>
  <TotalTime>20</TotalTime>
  <Words>354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bulwiengesa2018</vt:lpstr>
      <vt:lpstr>PowerPoint Presentation</vt:lpstr>
      <vt:lpstr>World Economic Figures as of March 2022</vt:lpstr>
      <vt:lpstr>Real Estate Sentiment and -Crisies in Germany 2008 – 2022 by Asset Class (until February 2022)</vt:lpstr>
      <vt:lpstr>German Real Estate Assets of Institutional Investors Germany, 2021, Total of 585 Billion Euro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 User</dc:creator>
  <cp:keywords/>
  <dc:description/>
  <cp:lastModifiedBy>Meyer zu Brickwedde Leonard</cp:lastModifiedBy>
  <cp:revision>246</cp:revision>
  <dcterms:created xsi:type="dcterms:W3CDTF">2021-03-17T14:12:46Z</dcterms:created>
  <dcterms:modified xsi:type="dcterms:W3CDTF">2022-03-31T05:23:32Z</dcterms:modified>
  <cp:category/>
</cp:coreProperties>
</file>